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96" y="4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52D12-0118-4892-81C0-2943958EBEB7}" type="datetimeFigureOut">
              <a:rPr lang="nl-NL" smtClean="0"/>
              <a:t>28-10-2019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15834-0004-4002-B007-909EBF11AD3A}" type="slidenum">
              <a:rPr lang="nl-NL" smtClean="0"/>
              <a:t>‹#›</a:t>
            </a:fld>
            <a:endParaRPr lang="nl-NL"/>
          </a:p>
        </p:txBody>
      </p:sp>
    </p:spTree>
    <p:extLst>
      <p:ext uri="{BB962C8B-B14F-4D97-AF65-F5344CB8AC3E}">
        <p14:creationId xmlns:p14="http://schemas.microsoft.com/office/powerpoint/2010/main" val="179565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kern="1200" dirty="0" err="1">
                <a:solidFill>
                  <a:schemeClr val="tx1"/>
                </a:solidFill>
                <a:latin typeface="+mn-lt"/>
                <a:ea typeface="+mn-ea"/>
                <a:cs typeface="+mn-cs"/>
              </a:rPr>
              <a:t>Orval</a:t>
            </a:r>
            <a:r>
              <a:rPr lang="nl-NL" sz="1200" u="sng" kern="1200" dirty="0">
                <a:solidFill>
                  <a:schemeClr val="tx1"/>
                </a:solidFill>
                <a:latin typeface="+mn-lt"/>
                <a:ea typeface="+mn-ea"/>
                <a:cs typeface="+mn-cs"/>
              </a:rPr>
              <a:t>: </a:t>
            </a:r>
            <a:r>
              <a:rPr lang="nl-NL" sz="1200" kern="1200" dirty="0">
                <a:solidFill>
                  <a:schemeClr val="tx1"/>
                </a:solidFill>
                <a:latin typeface="+mn-lt"/>
                <a:ea typeface="+mn-ea"/>
                <a:cs typeface="+mn-cs"/>
              </a:rPr>
              <a:t>12</a:t>
            </a:r>
            <a:r>
              <a:rPr lang="nl-NL" sz="1200" kern="1200" baseline="30000" dirty="0">
                <a:solidFill>
                  <a:schemeClr val="tx1"/>
                </a:solidFill>
                <a:latin typeface="+mn-lt"/>
                <a:ea typeface="+mn-ea"/>
                <a:cs typeface="+mn-cs"/>
              </a:rPr>
              <a:t>e</a:t>
            </a:r>
            <a:r>
              <a:rPr lang="nl-NL" sz="1200" kern="1200" dirty="0">
                <a:solidFill>
                  <a:schemeClr val="tx1"/>
                </a:solidFill>
                <a:latin typeface="+mn-lt"/>
                <a:ea typeface="+mn-ea"/>
                <a:cs typeface="+mn-cs"/>
              </a:rPr>
              <a:t> eeuw Cisterciënzers, (LUX) Trappist.</a:t>
            </a:r>
          </a:p>
          <a:p>
            <a:endParaRPr lang="nl-NL" sz="1200" kern="1200" dirty="0">
              <a:solidFill>
                <a:schemeClr val="tx1"/>
              </a:solidFill>
              <a:latin typeface="+mn-lt"/>
              <a:ea typeface="+mn-ea"/>
              <a:cs typeface="+mn-cs"/>
            </a:endParaRPr>
          </a:p>
          <a:p>
            <a:r>
              <a:rPr lang="nl-NL" sz="1200" i="1" kern="1200" dirty="0">
                <a:solidFill>
                  <a:schemeClr val="tx1"/>
                </a:solidFill>
                <a:latin typeface="+mn-lt"/>
                <a:ea typeface="+mn-ea"/>
                <a:cs typeface="+mn-cs"/>
              </a:rPr>
              <a:t>Legende:</a:t>
            </a:r>
          </a:p>
          <a:p>
            <a:r>
              <a:rPr lang="nl-NL" sz="1200" i="1" kern="1200" dirty="0">
                <a:solidFill>
                  <a:schemeClr val="tx1"/>
                </a:solidFill>
                <a:latin typeface="+mn-lt"/>
                <a:ea typeface="+mn-ea"/>
                <a:cs typeface="+mn-cs"/>
              </a:rPr>
              <a:t>Gravin Mathilde van </a:t>
            </a:r>
            <a:r>
              <a:rPr lang="nl-NL" sz="1200" i="1" kern="1200" dirty="0" err="1">
                <a:solidFill>
                  <a:schemeClr val="tx1"/>
                </a:solidFill>
                <a:latin typeface="+mn-lt"/>
                <a:ea typeface="+mn-ea"/>
                <a:cs typeface="+mn-cs"/>
              </a:rPr>
              <a:t>Toscanie</a:t>
            </a:r>
            <a:r>
              <a:rPr lang="nl-NL" sz="1200" i="1" kern="1200" dirty="0">
                <a:solidFill>
                  <a:schemeClr val="tx1"/>
                </a:solidFill>
                <a:latin typeface="+mn-lt"/>
                <a:ea typeface="+mn-ea"/>
                <a:cs typeface="+mn-cs"/>
              </a:rPr>
              <a:t> verloor haar trouwring in een bron. Ze bad tot OLV . Keerde terug naar de bron en zie een forel stak zijn hoofd boven water met in zijn muil de ring. </a:t>
            </a:r>
          </a:p>
          <a:p>
            <a:r>
              <a:rPr lang="nl-NL" sz="1200" i="1" kern="1200" dirty="0">
                <a:solidFill>
                  <a:schemeClr val="tx1"/>
                </a:solidFill>
                <a:latin typeface="+mn-lt"/>
                <a:ea typeface="+mn-ea"/>
                <a:cs typeface="+mn-cs"/>
              </a:rPr>
              <a:t>Waarop ze uitriep: (</a:t>
            </a:r>
            <a:r>
              <a:rPr lang="nl-NL" sz="1200" i="1" kern="1200" dirty="0" err="1">
                <a:solidFill>
                  <a:schemeClr val="tx1"/>
                </a:solidFill>
                <a:latin typeface="+mn-lt"/>
                <a:ea typeface="+mn-ea"/>
                <a:cs typeface="+mn-cs"/>
              </a:rPr>
              <a:t>C’est</a:t>
            </a:r>
            <a:r>
              <a:rPr lang="nl-NL" sz="1200" i="1" kern="1200" dirty="0">
                <a:solidFill>
                  <a:schemeClr val="tx1"/>
                </a:solidFill>
                <a:latin typeface="+mn-lt"/>
                <a:ea typeface="+mn-ea"/>
                <a:cs typeface="+mn-cs"/>
              </a:rPr>
              <a:t> </a:t>
            </a:r>
            <a:r>
              <a:rPr lang="nl-NL" sz="1200" i="1" kern="1200" dirty="0" err="1">
                <a:solidFill>
                  <a:schemeClr val="tx1"/>
                </a:solidFill>
                <a:latin typeface="+mn-lt"/>
                <a:ea typeface="+mn-ea"/>
                <a:cs typeface="+mn-cs"/>
              </a:rPr>
              <a:t>un</a:t>
            </a:r>
            <a:r>
              <a:rPr lang="nl-NL" sz="1200" i="1" kern="1200" dirty="0">
                <a:solidFill>
                  <a:schemeClr val="tx1"/>
                </a:solidFill>
                <a:latin typeface="+mn-lt"/>
                <a:ea typeface="+mn-ea"/>
                <a:cs typeface="+mn-cs"/>
              </a:rPr>
              <a:t> </a:t>
            </a:r>
            <a:r>
              <a:rPr lang="nl-NL" sz="1200" i="1" kern="1200" dirty="0" err="1">
                <a:solidFill>
                  <a:schemeClr val="tx1"/>
                </a:solidFill>
                <a:latin typeface="+mn-lt"/>
                <a:ea typeface="+mn-ea"/>
                <a:cs typeface="+mn-cs"/>
              </a:rPr>
              <a:t>vrai</a:t>
            </a:r>
            <a:r>
              <a:rPr lang="nl-NL" sz="1200" i="1" kern="1200" dirty="0">
                <a:solidFill>
                  <a:schemeClr val="tx1"/>
                </a:solidFill>
                <a:latin typeface="+mn-lt"/>
                <a:ea typeface="+mn-ea"/>
                <a:cs typeface="+mn-cs"/>
              </a:rPr>
              <a:t> val d’or </a:t>
            </a:r>
            <a:r>
              <a:rPr lang="nl-NL" sz="1200" i="1" kern="1200" dirty="0" err="1">
                <a:solidFill>
                  <a:schemeClr val="tx1"/>
                </a:solidFill>
                <a:latin typeface="+mn-lt"/>
                <a:ea typeface="+mn-ea"/>
                <a:cs typeface="+mn-cs"/>
              </a:rPr>
              <a:t>ici</a:t>
            </a:r>
            <a:r>
              <a:rPr lang="nl-NL" sz="1200" i="1" kern="1200" dirty="0">
                <a:solidFill>
                  <a:schemeClr val="tx1"/>
                </a:solidFill>
                <a:latin typeface="+mn-lt"/>
                <a:ea typeface="+mn-ea"/>
                <a:cs typeface="+mn-cs"/>
              </a:rPr>
              <a:t>) staat ook op het wapenschild.</a:t>
            </a:r>
          </a:p>
          <a:p>
            <a:endParaRPr lang="nl-NL" dirty="0"/>
          </a:p>
        </p:txBody>
      </p:sp>
      <p:sp>
        <p:nvSpPr>
          <p:cNvPr id="4" name="Tijdelijke aanduiding voor dianummer 3"/>
          <p:cNvSpPr>
            <a:spLocks noGrp="1"/>
          </p:cNvSpPr>
          <p:nvPr>
            <p:ph type="sldNum" sz="quarter" idx="10"/>
          </p:nvPr>
        </p:nvSpPr>
        <p:spPr/>
        <p:txBody>
          <a:bodyPr/>
          <a:lstStyle/>
          <a:p>
            <a:fld id="{337C083A-9DFC-4E71-BC20-07D720237FFE}" type="slidenum">
              <a:rPr lang="nl-NL" smtClean="0"/>
              <a:t>2</a:t>
            </a:fld>
            <a:endParaRPr lang="nl-NL"/>
          </a:p>
        </p:txBody>
      </p:sp>
    </p:spTree>
    <p:extLst>
      <p:ext uri="{BB962C8B-B14F-4D97-AF65-F5344CB8AC3E}">
        <p14:creationId xmlns:p14="http://schemas.microsoft.com/office/powerpoint/2010/main" val="2647674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7C083A-9DFC-4E71-BC20-07D720237FFE}" type="slidenum">
              <a:rPr lang="nl-NL" smtClean="0"/>
              <a:t>6</a:t>
            </a:fld>
            <a:endParaRPr lang="nl-NL"/>
          </a:p>
        </p:txBody>
      </p:sp>
    </p:spTree>
    <p:extLst>
      <p:ext uri="{BB962C8B-B14F-4D97-AF65-F5344CB8AC3E}">
        <p14:creationId xmlns:p14="http://schemas.microsoft.com/office/powerpoint/2010/main" val="302392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7C083A-9DFC-4E71-BC20-07D720237FFE}" type="slidenum">
              <a:rPr lang="nl-NL" smtClean="0"/>
              <a:t>7</a:t>
            </a:fld>
            <a:endParaRPr lang="nl-NL"/>
          </a:p>
        </p:txBody>
      </p:sp>
    </p:spTree>
    <p:extLst>
      <p:ext uri="{BB962C8B-B14F-4D97-AF65-F5344CB8AC3E}">
        <p14:creationId xmlns:p14="http://schemas.microsoft.com/office/powerpoint/2010/main" val="3023928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nd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de ondertitelstijl van het model te bewerken</a:t>
            </a:r>
            <a:endParaRPr kumimoji="0" lang="en-US"/>
          </a:p>
        </p:txBody>
      </p:sp>
      <p:sp>
        <p:nvSpPr>
          <p:cNvPr id="28" name="Tijdelijke aanduiding voor datum 27"/>
          <p:cNvSpPr>
            <a:spLocks noGrp="1"/>
          </p:cNvSpPr>
          <p:nvPr>
            <p:ph type="dt" sz="half" idx="10"/>
          </p:nvPr>
        </p:nvSpPr>
        <p:spPr/>
        <p:txBody>
          <a:bodyPr/>
          <a:lstStyle/>
          <a:p>
            <a:fld id="{CAC9E81D-A38D-4DE3-85A7-B9578DABFE5B}" type="datetime1">
              <a:rPr lang="nl-NL" smtClean="0"/>
              <a:t>28-10-2019</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7" name="Rechte verbindingslijn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Tijdelijke aanduiding voor dianumm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9FF562F-486A-41A1-9938-60E4288BDE0B}" type="slidenum">
              <a:rPr lang="nl-NL" smtClean="0"/>
              <a:t>‹#›</a:t>
            </a:fld>
            <a:endParaRPr lang="nl-NL"/>
          </a:p>
        </p:txBody>
      </p:sp>
      <p:sp>
        <p:nvSpPr>
          <p:cNvPr id="8" name="Titel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nl-NL"/>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E89C6366-9394-4602-B01D-3BD9B09C92AA}" type="datetime1">
              <a:rPr lang="nl-NL" smtClean="0"/>
              <a:t>28-10-2019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9FF562F-486A-41A1-9938-60E4288BDE0B}" type="slidenum">
              <a:rPr lang="nl-NL" smtClean="0"/>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Ref idx="1001">
        <a:schemeClr val="bg2"/>
      </p:bgRef>
    </p:b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hte verbindingslijn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6915912" y="3009901"/>
            <a:ext cx="457200" cy="441325"/>
          </a:xfrm>
        </p:spPr>
        <p:txBody>
          <a:bodyPr/>
          <a:lstStyle/>
          <a:p>
            <a:fld id="{99FF562F-486A-41A1-9938-60E4288BDE0B}" type="slidenum">
              <a:rPr lang="nl-NL" smtClean="0"/>
              <a:t>‹#›</a:t>
            </a:fld>
            <a:endParaRPr lang="nl-NL"/>
          </a:p>
        </p:txBody>
      </p:sp>
      <p:sp>
        <p:nvSpPr>
          <p:cNvPr id="3" name="Tijdelijke aanduiding voor verticale tekst 2"/>
          <p:cNvSpPr>
            <a:spLocks noGrp="1"/>
          </p:cNvSpPr>
          <p:nvPr>
            <p:ph type="body" orient="vert" idx="1"/>
          </p:nvPr>
        </p:nvSpPr>
        <p:spPr>
          <a:xfrm>
            <a:off x="304800" y="304800"/>
            <a:ext cx="6553200" cy="5821366"/>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57613D34-2ABD-4069-90CC-8B6D29CCC44D}" type="datetime1">
              <a:rPr lang="nl-NL" smtClean="0"/>
              <a:t>28-10-2019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2" name="Verticale titel 1"/>
          <p:cNvSpPr>
            <a:spLocks noGrp="1"/>
          </p:cNvSpPr>
          <p:nvPr>
            <p:ph type="title" orient="vert"/>
          </p:nvPr>
        </p:nvSpPr>
        <p:spPr>
          <a:xfrm>
            <a:off x="7391400" y="304801"/>
            <a:ext cx="1447800" cy="5851525"/>
          </a:xfrm>
        </p:spPr>
        <p:txBody>
          <a:bodyPr vert="eaVert"/>
          <a:lstStyle/>
          <a:p>
            <a:r>
              <a:rPr kumimoji="0" lang="nl-NL"/>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nl-NL"/>
              <a:t>Klik om de stijl te bewerken</a:t>
            </a:r>
            <a:endParaRPr kumimoji="0" lang="en-US"/>
          </a:p>
        </p:txBody>
      </p:sp>
      <p:sp>
        <p:nvSpPr>
          <p:cNvPr id="4" name="Tijdelijke aanduiding voor datum 3"/>
          <p:cNvSpPr>
            <a:spLocks noGrp="1"/>
          </p:cNvSpPr>
          <p:nvPr>
            <p:ph type="dt" sz="half" idx="10"/>
          </p:nvPr>
        </p:nvSpPr>
        <p:spPr/>
        <p:txBody>
          <a:bodyPr/>
          <a:lstStyle/>
          <a:p>
            <a:fld id="{36DAA504-F0D7-49BE-B08C-CFD53AE07727}" type="datetime1">
              <a:rPr lang="nl-NL" smtClean="0"/>
              <a:t>28-10-2019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a:xfrm>
            <a:off x="4361688" y="1026372"/>
            <a:ext cx="457200" cy="441325"/>
          </a:xfrm>
        </p:spPr>
        <p:txBody>
          <a:bodyPr/>
          <a:lstStyle/>
          <a:p>
            <a:fld id="{99FF562F-486A-41A1-9938-60E4288BDE0B}" type="slidenum">
              <a:rPr lang="nl-NL" smtClean="0"/>
              <a:t>‹#›</a:t>
            </a:fld>
            <a:endParaRPr lang="nl-NL"/>
          </a:p>
        </p:txBody>
      </p:sp>
      <p:sp>
        <p:nvSpPr>
          <p:cNvPr id="8" name="Tijdelijke aanduiding voor inhoud 7"/>
          <p:cNvSpPr>
            <a:spLocks noGrp="1"/>
          </p:cNvSpPr>
          <p:nvPr>
            <p:ph sz="quarter" idx="1"/>
          </p:nvPr>
        </p:nvSpPr>
        <p:spPr>
          <a:xfrm>
            <a:off x="301752" y="1527048"/>
            <a:ext cx="8503920" cy="45720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13" name="Rechthoe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hthoe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Tijdelijke aanduiding voor voettekst 4"/>
          <p:cNvSpPr>
            <a:spLocks noGrp="1"/>
          </p:cNvSpPr>
          <p:nvPr>
            <p:ph type="ftr" sz="quarter" idx="11"/>
          </p:nvPr>
        </p:nvSpPr>
        <p:spPr/>
        <p:txBody>
          <a:bodyPr/>
          <a:lstStyle/>
          <a:p>
            <a:endParaRPr lang="nl-NL"/>
          </a:p>
        </p:txBody>
      </p:sp>
      <p:sp>
        <p:nvSpPr>
          <p:cNvPr id="4" name="Tijdelijke aanduiding voor datum 3"/>
          <p:cNvSpPr>
            <a:spLocks noGrp="1"/>
          </p:cNvSpPr>
          <p:nvPr>
            <p:ph type="dt" sz="half" idx="10"/>
          </p:nvPr>
        </p:nvSpPr>
        <p:spPr/>
        <p:txBody>
          <a:bodyPr/>
          <a:lstStyle/>
          <a:p>
            <a:fld id="{58BD86F7-F904-4D63-8A52-109379D2E942}" type="datetime1">
              <a:rPr lang="nl-NL" smtClean="0"/>
              <a:t>28-10-2019</a:t>
            </a:fld>
            <a:endParaRPr lang="nl-NL"/>
          </a:p>
        </p:txBody>
      </p:sp>
      <p:sp>
        <p:nvSpPr>
          <p:cNvPr id="8" name="Rechte verbindingslijn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9FF562F-486A-41A1-9938-60E4288BDE0B}" type="slidenum">
              <a:rPr lang="nl-NL" smtClean="0"/>
              <a:t>‹#›</a:t>
            </a:fld>
            <a:endParaRPr lang="nl-NL"/>
          </a:p>
        </p:txBody>
      </p:sp>
      <p:sp>
        <p:nvSpPr>
          <p:cNvPr id="2" name="Titel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nl-NL"/>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758952"/>
          </a:xfrm>
        </p:spPr>
        <p:txBody>
          <a:bodyPr/>
          <a:lstStyle/>
          <a:p>
            <a:r>
              <a:rPr kumimoji="0" lang="nl-NL"/>
              <a:t>Klik om de stijl te bewerken</a:t>
            </a:r>
            <a:endParaRPr kumimoji="0" lang="en-US"/>
          </a:p>
        </p:txBody>
      </p:sp>
      <p:sp>
        <p:nvSpPr>
          <p:cNvPr id="5" name="Tijdelijke aanduiding voor datum 4"/>
          <p:cNvSpPr>
            <a:spLocks noGrp="1"/>
          </p:cNvSpPr>
          <p:nvPr>
            <p:ph type="dt" sz="half" idx="10"/>
          </p:nvPr>
        </p:nvSpPr>
        <p:spPr>
          <a:xfrm>
            <a:off x="5791200" y="6409944"/>
            <a:ext cx="3044952" cy="365760"/>
          </a:xfrm>
        </p:spPr>
        <p:txBody>
          <a:bodyPr/>
          <a:lstStyle/>
          <a:p>
            <a:fld id="{070F9FF5-62A4-45F3-98E2-2C21D660C932}" type="datetime1">
              <a:rPr lang="nl-NL" smtClean="0"/>
              <a:t>28-10-2019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9FF562F-486A-41A1-9938-60E4288BDE0B}" type="slidenum">
              <a:rPr lang="nl-NL" smtClean="0"/>
              <a:t>‹#›</a:t>
            </a:fld>
            <a:endParaRPr lang="nl-NL"/>
          </a:p>
        </p:txBody>
      </p:sp>
      <p:sp>
        <p:nvSpPr>
          <p:cNvPr id="8" name="Rechte verbindingslijn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Tijdelijke aanduiding voor inhoud 9"/>
          <p:cNvSpPr>
            <a:spLocks noGrp="1"/>
          </p:cNvSpPr>
          <p:nvPr>
            <p:ph sz="half" idx="1"/>
          </p:nvPr>
        </p:nvSpPr>
        <p:spPr>
          <a:xfrm>
            <a:off x="301752" y="1371600"/>
            <a:ext cx="4038600" cy="4681728"/>
          </a:xfrm>
        </p:spPr>
        <p:txBody>
          <a:bodyPr/>
          <a:lstStyle>
            <a:lvl1pPr>
              <a:defRPr sz="2500"/>
            </a:lvl1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2" name="Tijdelijke aanduiding voor inhoud 11"/>
          <p:cNvSpPr>
            <a:spLocks noGrp="1"/>
          </p:cNvSpPr>
          <p:nvPr>
            <p:ph sz="half" idx="2"/>
          </p:nvPr>
        </p:nvSpPr>
        <p:spPr>
          <a:xfrm>
            <a:off x="4800600" y="1371600"/>
            <a:ext cx="4038600" cy="4681728"/>
          </a:xfrm>
        </p:spPr>
        <p:txBody>
          <a:bodyPr/>
          <a:lstStyle>
            <a:lvl1pPr>
              <a:defRPr sz="2500"/>
            </a:lvl1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1">
        <a:schemeClr val="bg2"/>
      </p:bgRef>
    </p:bg>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hthoe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hthoe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hthoe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hoe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7" name="Tijdelijke aanduiding voor datum 6"/>
          <p:cNvSpPr>
            <a:spLocks noGrp="1"/>
          </p:cNvSpPr>
          <p:nvPr>
            <p:ph type="dt" sz="half" idx="10"/>
          </p:nvPr>
        </p:nvSpPr>
        <p:spPr/>
        <p:txBody>
          <a:bodyPr/>
          <a:lstStyle/>
          <a:p>
            <a:fld id="{1C35C8B0-A08D-46A8-819D-754D4A3ACD91}" type="datetime1">
              <a:rPr lang="nl-NL" smtClean="0"/>
              <a:t>28-10-2019</a:t>
            </a:fld>
            <a:endParaRPr lang="nl-NL"/>
          </a:p>
        </p:txBody>
      </p:sp>
      <p:sp>
        <p:nvSpPr>
          <p:cNvPr id="8" name="Tijdelijke aanduiding voor voettekst 7"/>
          <p:cNvSpPr>
            <a:spLocks noGrp="1"/>
          </p:cNvSpPr>
          <p:nvPr>
            <p:ph type="ftr" sz="quarter" idx="11"/>
          </p:nvPr>
        </p:nvSpPr>
        <p:spPr>
          <a:xfrm>
            <a:off x="304800" y="6409944"/>
            <a:ext cx="3581400" cy="365760"/>
          </a:xfrm>
        </p:spPr>
        <p:txBody>
          <a:bodyPr/>
          <a:lstStyle/>
          <a:p>
            <a:endParaRPr lang="nl-NL"/>
          </a:p>
        </p:txBody>
      </p:sp>
      <p:sp>
        <p:nvSpPr>
          <p:cNvPr id="15" name="Rechte verbindingslijn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Tijdelijke aanduiding voor inhoud 23"/>
          <p:cNvSpPr>
            <a:spLocks noGrp="1"/>
          </p:cNvSpPr>
          <p:nvPr>
            <p:ph sz="quarter" idx="2"/>
          </p:nvPr>
        </p:nvSpPr>
        <p:spPr>
          <a:xfrm>
            <a:off x="301752" y="2471383"/>
            <a:ext cx="4041648" cy="3818404"/>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6" name="Tijdelijke aanduiding voor inhoud 25"/>
          <p:cNvSpPr>
            <a:spLocks noGrp="1"/>
          </p:cNvSpPr>
          <p:nvPr>
            <p:ph sz="quarter" idx="4"/>
          </p:nvPr>
        </p:nvSpPr>
        <p:spPr>
          <a:xfrm>
            <a:off x="4800600" y="2471383"/>
            <a:ext cx="4038600" cy="3822192"/>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5" name="Ova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jdelijke aanduiding voor dianummer 8"/>
          <p:cNvSpPr>
            <a:spLocks noGrp="1"/>
          </p:cNvSpPr>
          <p:nvPr>
            <p:ph type="sldNum" sz="quarter" idx="12"/>
          </p:nvPr>
        </p:nvSpPr>
        <p:spPr>
          <a:xfrm>
            <a:off x="4343400" y="1042416"/>
            <a:ext cx="457200" cy="441325"/>
          </a:xfrm>
        </p:spPr>
        <p:txBody>
          <a:bodyPr/>
          <a:lstStyle>
            <a:lvl1pPr algn="ctr">
              <a:defRPr/>
            </a:lvl1pPr>
          </a:lstStyle>
          <a:p>
            <a:fld id="{99FF562F-486A-41A1-9938-60E4288BDE0B}" type="slidenum">
              <a:rPr lang="nl-NL" smtClean="0"/>
              <a:t>‹#›</a:t>
            </a:fld>
            <a:endParaRPr lang="nl-NL"/>
          </a:p>
        </p:txBody>
      </p:sp>
      <p:sp>
        <p:nvSpPr>
          <p:cNvPr id="23" name="Titel 22"/>
          <p:cNvSpPr>
            <a:spLocks noGrp="1"/>
          </p:cNvSpPr>
          <p:nvPr>
            <p:ph type="title"/>
          </p:nvPr>
        </p:nvSpPr>
        <p:spPr/>
        <p:txBody>
          <a:bodyPr rtlCol="0" anchor="b" anchorCtr="0"/>
          <a:lstStyle/>
          <a:p>
            <a:r>
              <a:rPr kumimoji="0" lang="nl-NL"/>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18907245-3172-40AA-BBCA-297137BB1B08}" type="datetime1">
              <a:rPr lang="nl-NL" smtClean="0"/>
              <a:t>28-10-2019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a:xfrm>
            <a:off x="4343400" y="1036020"/>
            <a:ext cx="457200" cy="441325"/>
          </a:xfrm>
        </p:spPr>
        <p:txBody>
          <a:bodyPr/>
          <a:lstStyle/>
          <a:p>
            <a:fld id="{99FF562F-486A-41A1-9938-60E4288BDE0B}" type="slidenum">
              <a:rPr lang="nl-NL" smtClean="0"/>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hthoe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hthoe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Tijdelijke aanduiding voor datum 1"/>
          <p:cNvSpPr>
            <a:spLocks noGrp="1"/>
          </p:cNvSpPr>
          <p:nvPr>
            <p:ph type="dt" sz="half" idx="10"/>
          </p:nvPr>
        </p:nvSpPr>
        <p:spPr/>
        <p:txBody>
          <a:bodyPr/>
          <a:lstStyle/>
          <a:p>
            <a:fld id="{16F62C8D-25B5-4276-8C59-9E205967696B}" type="datetime1">
              <a:rPr lang="nl-NL" smtClean="0"/>
              <a:t>28-10-2019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9FF562F-486A-41A1-9938-60E4288BDE0B}" type="slidenum">
              <a:rPr lang="nl-NL" smtClean="0"/>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1"/>
      </p:bgRef>
    </p:bg>
    <p:spTree>
      <p:nvGrpSpPr>
        <p:cNvPr id="1" name=""/>
        <p:cNvGrpSpPr/>
        <p:nvPr/>
      </p:nvGrpSpPr>
      <p:grpSpPr>
        <a:xfrm>
          <a:off x="0" y="0"/>
          <a:ext cx="0" cy="0"/>
          <a:chOff x="0" y="0"/>
          <a:chExt cx="0" cy="0"/>
        </a:xfrm>
      </p:grpSpPr>
      <p:sp>
        <p:nvSpPr>
          <p:cNvPr id="19" name="Rechthoe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hthoe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nl-NL"/>
              <a:t>Klik om de stijl te bewerken</a:t>
            </a:r>
            <a:endParaRPr kumimoji="0" lang="en-US"/>
          </a:p>
        </p:txBody>
      </p:sp>
      <p:sp>
        <p:nvSpPr>
          <p:cNvPr id="3" name="Tijdelijke aanduiding voor teks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nl-NL"/>
              <a:t>Klik om de modelstijlen te bewerken</a:t>
            </a:r>
          </a:p>
        </p:txBody>
      </p:sp>
      <p:sp>
        <p:nvSpPr>
          <p:cNvPr id="8" name="Rechthoe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hte verbindingslijn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Tijdelijke aanduiding voor inhoud 19"/>
          <p:cNvSpPr>
            <a:spLocks noGrp="1"/>
          </p:cNvSpPr>
          <p:nvPr>
            <p:ph sz="quarter" idx="1"/>
          </p:nvPr>
        </p:nvSpPr>
        <p:spPr>
          <a:xfrm>
            <a:off x="3124200" y="685800"/>
            <a:ext cx="5638800" cy="54102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0" name="Ova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9FF562F-486A-41A1-9938-60E4288BDE0B}" type="slidenum">
              <a:rPr lang="nl-NL" smtClean="0"/>
              <a:t>‹#›</a:t>
            </a:fld>
            <a:endParaRPr lang="nl-NL"/>
          </a:p>
        </p:txBody>
      </p:sp>
      <p:sp>
        <p:nvSpPr>
          <p:cNvPr id="21" name="Rechthoe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p:txBody>
          <a:bodyPr/>
          <a:lstStyle/>
          <a:p>
            <a:fld id="{6DAF9B60-7DA6-484F-AF98-BFC3BEDBF862}" type="datetime1">
              <a:rPr lang="nl-NL" smtClean="0"/>
              <a:t>28-10-2019</a:t>
            </a:fld>
            <a:endParaRPr lang="nl-NL"/>
          </a:p>
        </p:txBody>
      </p:sp>
      <p:sp>
        <p:nvSpPr>
          <p:cNvPr id="6" name="Tijdelijke aanduiding voor voettekst 5"/>
          <p:cNvSpPr>
            <a:spLocks noGrp="1"/>
          </p:cNvSpPr>
          <p:nvPr>
            <p:ph type="ftr" sz="quarter" idx="11"/>
          </p:nvPr>
        </p:nvSpPr>
        <p:spPr>
          <a:xfrm>
            <a:off x="301752" y="6410848"/>
            <a:ext cx="3383280" cy="365760"/>
          </a:xfrm>
        </p:spPr>
        <p:txBody>
          <a:bodyPr/>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1" name="Rechte verbindingslijn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hthoe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hoe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p>
            <a:fld id="{99FF562F-486A-41A1-9938-60E4288BDE0B}" type="slidenum">
              <a:rPr lang="nl-NL" smtClean="0"/>
              <a:t>‹#›</a:t>
            </a:fld>
            <a:endParaRPr lang="nl-NL"/>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nl-NL"/>
              <a:t>Klik om de stijl te bewerken</a:t>
            </a:r>
            <a:endParaRPr kumimoji="0" lang="en-US"/>
          </a:p>
        </p:txBody>
      </p:sp>
      <p:sp>
        <p:nvSpPr>
          <p:cNvPr id="3" name="Tijdelijke aanduiding voor afbeelding 2"/>
          <p:cNvSpPr>
            <a:spLocks noGrp="1"/>
          </p:cNvSpPr>
          <p:nvPr>
            <p:ph type="pic" idx="1"/>
          </p:nvPr>
        </p:nvSpPr>
        <p:spPr>
          <a:xfrm>
            <a:off x="3000375" y="609600"/>
            <a:ext cx="5867400" cy="4267200"/>
          </a:xfrm>
        </p:spPr>
        <p:txBody>
          <a:bodyPr/>
          <a:lstStyle>
            <a:lvl1pPr marL="0" indent="0">
              <a:buNone/>
              <a:defRPr sz="3200"/>
            </a:lvl1pPr>
          </a:lstStyle>
          <a:p>
            <a:r>
              <a:rPr kumimoji="0" lang="nl-NL"/>
              <a:t>Klik op het pictogram als u een afbeelding wilt toevoegen</a:t>
            </a:r>
            <a:endParaRPr kumimoji="0" lang="en-US" dirty="0"/>
          </a:p>
        </p:txBody>
      </p:sp>
      <p:sp>
        <p:nvSpPr>
          <p:cNvPr id="4" name="Tijdelijke aanduiding voor teks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
        <p:nvSpPr>
          <p:cNvPr id="22" name="Rechthoe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a:xfrm>
            <a:off x="5788152" y="6404984"/>
            <a:ext cx="3044952" cy="365760"/>
          </a:xfrm>
        </p:spPr>
        <p:txBody>
          <a:bodyPr/>
          <a:lstStyle/>
          <a:p>
            <a:fld id="{14DB1DBF-4E0D-4DF2-8FBE-74B48550A143}" type="datetime1">
              <a:rPr lang="nl-NL" smtClean="0"/>
              <a:t>28-10-2019</a:t>
            </a:fld>
            <a:endParaRPr lang="nl-NL"/>
          </a:p>
        </p:txBody>
      </p:sp>
      <p:sp>
        <p:nvSpPr>
          <p:cNvPr id="6" name="Tijdelijke aanduiding voor voettekst 5"/>
          <p:cNvSpPr>
            <a:spLocks noGrp="1"/>
          </p:cNvSpPr>
          <p:nvPr>
            <p:ph type="ftr" sz="quarter" idx="11"/>
          </p:nvPr>
        </p:nvSpPr>
        <p:spPr>
          <a:xfrm>
            <a:off x="301752" y="6410848"/>
            <a:ext cx="3584448" cy="365760"/>
          </a:xfrm>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Tijdelijke aanduiding voor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552BC4A-27C3-4CF8-9FC9-CD8E00DB913C}" type="datetime1">
              <a:rPr lang="nl-NL" smtClean="0"/>
              <a:t>28-10-2019</a:t>
            </a:fld>
            <a:endParaRPr lang="nl-NL"/>
          </a:p>
        </p:txBody>
      </p:sp>
      <p:sp>
        <p:nvSpPr>
          <p:cNvPr id="3" name="Tijdelijke aanduiding voor voettekst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nl-NL"/>
          </a:p>
        </p:txBody>
      </p:sp>
      <p:sp>
        <p:nvSpPr>
          <p:cNvPr id="8" name="Rechthoe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hte verbindingslijn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Tijdelijke aanduiding voor dianumm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9FF562F-486A-41A1-9938-60E4288BDE0B}" type="slidenum">
              <a:rPr lang="nl-NL" smtClean="0"/>
              <a:t>‹#›</a:t>
            </a:fld>
            <a:endParaRPr lang="nl-NL"/>
          </a:p>
        </p:txBody>
      </p:sp>
      <p:sp>
        <p:nvSpPr>
          <p:cNvPr id="22" name="Tijdelijke aanduiding voor titel 21"/>
          <p:cNvSpPr>
            <a:spLocks noGrp="1"/>
          </p:cNvSpPr>
          <p:nvPr>
            <p:ph type="title"/>
          </p:nvPr>
        </p:nvSpPr>
        <p:spPr>
          <a:xfrm>
            <a:off x="301752" y="228600"/>
            <a:ext cx="8534400" cy="758952"/>
          </a:xfrm>
          <a:prstGeom prst="rect">
            <a:avLst/>
          </a:prstGeom>
        </p:spPr>
        <p:txBody>
          <a:bodyPr vert="horz" anchor="b">
            <a:normAutofit/>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dirty="0"/>
              <a:t>Albert van der Kaap</a:t>
            </a:r>
          </a:p>
        </p:txBody>
      </p:sp>
      <p:sp>
        <p:nvSpPr>
          <p:cNvPr id="2" name="Titel 1"/>
          <p:cNvSpPr>
            <a:spLocks noGrp="1"/>
          </p:cNvSpPr>
          <p:nvPr>
            <p:ph type="ctrTitle"/>
          </p:nvPr>
        </p:nvSpPr>
        <p:spPr/>
        <p:txBody>
          <a:bodyPr/>
          <a:lstStyle/>
          <a:p>
            <a:r>
              <a:rPr lang="nl-NL" dirty="0">
                <a:solidFill>
                  <a:schemeClr val="accent3"/>
                </a:solidFill>
              </a:rPr>
              <a:t>Redeneren over bronnen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092" y="3448145"/>
            <a:ext cx="3835400" cy="1066800"/>
          </a:xfrm>
          <a:prstGeom prst="rect">
            <a:avLst/>
          </a:prstGeom>
        </p:spPr>
      </p:pic>
    </p:spTree>
    <p:extLst>
      <p:ext uri="{BB962C8B-B14F-4D97-AF65-F5344CB8AC3E}">
        <p14:creationId xmlns:p14="http://schemas.microsoft.com/office/powerpoint/2010/main" val="151088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 Waar is de bron geschreven?</a:t>
            </a:r>
          </a:p>
        </p:txBody>
      </p:sp>
      <p:sp>
        <p:nvSpPr>
          <p:cNvPr id="3" name="Tijdelijke aanduiding voor inhoud 2"/>
          <p:cNvSpPr>
            <a:spLocks noGrp="1"/>
          </p:cNvSpPr>
          <p:nvPr>
            <p:ph idx="1"/>
          </p:nvPr>
        </p:nvSpPr>
        <p:spPr/>
        <p:txBody>
          <a:bodyPr/>
          <a:lstStyle/>
          <a:p>
            <a:r>
              <a:rPr lang="nl-NL" dirty="0"/>
              <a:t>In welke omgeving? Op de plaats van de gebeurtenis?</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415360"/>
            <a:ext cx="901700" cy="254000"/>
          </a:xfrm>
          <a:prstGeom prst="rect">
            <a:avLst/>
          </a:prstGeom>
        </p:spPr>
      </p:pic>
      <p:sp>
        <p:nvSpPr>
          <p:cNvPr id="5" name="Tijdelijke aanduiding voor dianummer 4"/>
          <p:cNvSpPr>
            <a:spLocks noGrp="1"/>
          </p:cNvSpPr>
          <p:nvPr>
            <p:ph type="sldNum" sz="quarter" idx="12"/>
          </p:nvPr>
        </p:nvSpPr>
        <p:spPr/>
        <p:txBody>
          <a:bodyPr/>
          <a:lstStyle/>
          <a:p>
            <a:fld id="{99FF562F-486A-41A1-9938-60E4288BDE0B}" type="slidenum">
              <a:rPr lang="nl-NL" smtClean="0"/>
              <a:t>10</a:t>
            </a:fld>
            <a:endParaRPr lang="nl-NL"/>
          </a:p>
        </p:txBody>
      </p:sp>
    </p:spTree>
    <p:extLst>
      <p:ext uri="{BB962C8B-B14F-4D97-AF65-F5344CB8AC3E}">
        <p14:creationId xmlns:p14="http://schemas.microsoft.com/office/powerpoint/2010/main" val="2280257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 Waar is de bron geschreven?</a:t>
            </a:r>
          </a:p>
        </p:txBody>
      </p:sp>
      <p:sp>
        <p:nvSpPr>
          <p:cNvPr id="3" name="Tijdelijke aanduiding voor inhoud 2"/>
          <p:cNvSpPr>
            <a:spLocks noGrp="1"/>
          </p:cNvSpPr>
          <p:nvPr>
            <p:ph idx="1"/>
          </p:nvPr>
        </p:nvSpPr>
        <p:spPr/>
        <p:txBody>
          <a:bodyPr/>
          <a:lstStyle/>
          <a:p>
            <a:pPr marL="0" indent="0">
              <a:buNone/>
            </a:pPr>
            <a:r>
              <a:rPr lang="nl-NL" i="1" dirty="0"/>
              <a:t>Het heiligenleven is geschreven door iemand die behoorde tot de directe omgeving van Bonifatius.</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415360"/>
            <a:ext cx="901700" cy="254000"/>
          </a:xfrm>
          <a:prstGeom prst="rect">
            <a:avLst/>
          </a:prstGeom>
        </p:spPr>
      </p:pic>
      <p:sp>
        <p:nvSpPr>
          <p:cNvPr id="5" name="Tijdelijke aanduiding voor dianummer 4"/>
          <p:cNvSpPr>
            <a:spLocks noGrp="1"/>
          </p:cNvSpPr>
          <p:nvPr>
            <p:ph type="sldNum" sz="quarter" idx="12"/>
          </p:nvPr>
        </p:nvSpPr>
        <p:spPr/>
        <p:txBody>
          <a:bodyPr/>
          <a:lstStyle/>
          <a:p>
            <a:fld id="{99FF562F-486A-41A1-9938-60E4288BDE0B}" type="slidenum">
              <a:rPr lang="nl-NL" smtClean="0"/>
              <a:t>11</a:t>
            </a:fld>
            <a:endParaRPr lang="nl-NL"/>
          </a:p>
        </p:txBody>
      </p:sp>
    </p:spTree>
    <p:extLst>
      <p:ext uri="{BB962C8B-B14F-4D97-AF65-F5344CB8AC3E}">
        <p14:creationId xmlns:p14="http://schemas.microsoft.com/office/powerpoint/2010/main" val="1256799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4. Waarom is de bron geschreven?</a:t>
            </a:r>
          </a:p>
        </p:txBody>
      </p:sp>
      <p:sp>
        <p:nvSpPr>
          <p:cNvPr id="3" name="Tijdelijke aanduiding voor inhoud 2"/>
          <p:cNvSpPr>
            <a:spLocks noGrp="1"/>
          </p:cNvSpPr>
          <p:nvPr>
            <p:ph idx="1"/>
          </p:nvPr>
        </p:nvSpPr>
        <p:spPr/>
        <p:txBody>
          <a:bodyPr/>
          <a:lstStyle/>
          <a:p>
            <a:r>
              <a:rPr lang="nl-NL" dirty="0"/>
              <a:t>Met welk doel is de bron geschreven. </a:t>
            </a:r>
          </a:p>
          <a:p>
            <a:r>
              <a:rPr lang="nl-NL" dirty="0"/>
              <a:t>Gaat het om een feitelijk verslag of heeft de tekst een propagandistisch doel? </a:t>
            </a:r>
          </a:p>
          <a:p>
            <a:r>
              <a:rPr lang="nl-NL" dirty="0"/>
              <a:t>Maar ook voor wie is de bron gemaakt. Met andere woorden wat is de doelgroep?</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415360"/>
            <a:ext cx="901700" cy="254000"/>
          </a:xfrm>
          <a:prstGeom prst="rect">
            <a:avLst/>
          </a:prstGeom>
        </p:spPr>
      </p:pic>
      <p:sp>
        <p:nvSpPr>
          <p:cNvPr id="5" name="Tijdelijke aanduiding voor dianummer 4"/>
          <p:cNvSpPr>
            <a:spLocks noGrp="1"/>
          </p:cNvSpPr>
          <p:nvPr>
            <p:ph type="sldNum" sz="quarter" idx="12"/>
          </p:nvPr>
        </p:nvSpPr>
        <p:spPr/>
        <p:txBody>
          <a:bodyPr/>
          <a:lstStyle/>
          <a:p>
            <a:fld id="{99FF562F-486A-41A1-9938-60E4288BDE0B}" type="slidenum">
              <a:rPr lang="nl-NL" smtClean="0"/>
              <a:t>12</a:t>
            </a:fld>
            <a:endParaRPr lang="nl-NL"/>
          </a:p>
        </p:txBody>
      </p:sp>
    </p:spTree>
    <p:extLst>
      <p:ext uri="{BB962C8B-B14F-4D97-AF65-F5344CB8AC3E}">
        <p14:creationId xmlns:p14="http://schemas.microsoft.com/office/powerpoint/2010/main" val="351717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4. Waarom is de bron geschreven?</a:t>
            </a:r>
          </a:p>
        </p:txBody>
      </p:sp>
      <p:sp>
        <p:nvSpPr>
          <p:cNvPr id="3" name="Tijdelijke aanduiding voor inhoud 2"/>
          <p:cNvSpPr>
            <a:spLocks noGrp="1"/>
          </p:cNvSpPr>
          <p:nvPr>
            <p:ph idx="1"/>
          </p:nvPr>
        </p:nvSpPr>
        <p:spPr/>
        <p:txBody>
          <a:bodyPr/>
          <a:lstStyle/>
          <a:p>
            <a:pPr marL="0" indent="0">
              <a:buNone/>
            </a:pPr>
            <a:r>
              <a:rPr lang="nl-NL" i="1" dirty="0"/>
              <a:t>Een heiligenleven wordt geschreven om bewondering voor de persoon tot uitdrukking te brengen. Dergelijke boeken geven daarom niet altijd een objectief beeld van personen en gebeurtenissen.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415360"/>
            <a:ext cx="901700" cy="254000"/>
          </a:xfrm>
          <a:prstGeom prst="rect">
            <a:avLst/>
          </a:prstGeom>
        </p:spPr>
      </p:pic>
      <p:sp>
        <p:nvSpPr>
          <p:cNvPr id="5" name="Tijdelijke aanduiding voor dianummer 4"/>
          <p:cNvSpPr>
            <a:spLocks noGrp="1"/>
          </p:cNvSpPr>
          <p:nvPr>
            <p:ph type="sldNum" sz="quarter" idx="12"/>
          </p:nvPr>
        </p:nvSpPr>
        <p:spPr/>
        <p:txBody>
          <a:bodyPr/>
          <a:lstStyle/>
          <a:p>
            <a:fld id="{99FF562F-486A-41A1-9938-60E4288BDE0B}" type="slidenum">
              <a:rPr lang="nl-NL" smtClean="0"/>
              <a:t>13</a:t>
            </a:fld>
            <a:endParaRPr lang="nl-NL"/>
          </a:p>
        </p:txBody>
      </p:sp>
    </p:spTree>
    <p:extLst>
      <p:ext uri="{BB962C8B-B14F-4D97-AF65-F5344CB8AC3E}">
        <p14:creationId xmlns:p14="http://schemas.microsoft.com/office/powerpoint/2010/main" val="36761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Vier vragen aan historische bronnen</a:t>
            </a:r>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628800"/>
            <a:ext cx="6588313" cy="4663514"/>
          </a:xfrm>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6415360"/>
            <a:ext cx="901700" cy="254000"/>
          </a:xfrm>
          <a:prstGeom prst="rect">
            <a:avLst/>
          </a:prstGeom>
        </p:spPr>
      </p:pic>
      <p:sp>
        <p:nvSpPr>
          <p:cNvPr id="4" name="Tijdelijke aanduiding voor dianummer 3"/>
          <p:cNvSpPr>
            <a:spLocks noGrp="1"/>
          </p:cNvSpPr>
          <p:nvPr>
            <p:ph type="sldNum" sz="quarter" idx="12"/>
          </p:nvPr>
        </p:nvSpPr>
        <p:spPr/>
        <p:txBody>
          <a:bodyPr/>
          <a:lstStyle/>
          <a:p>
            <a:fld id="{99FF562F-486A-41A1-9938-60E4288BDE0B}" type="slidenum">
              <a:rPr lang="nl-NL" smtClean="0"/>
              <a:t>2</a:t>
            </a:fld>
            <a:endParaRPr lang="nl-NL"/>
          </a:p>
        </p:txBody>
      </p:sp>
    </p:spTree>
    <p:extLst>
      <p:ext uri="{BB962C8B-B14F-4D97-AF65-F5344CB8AC3E}">
        <p14:creationId xmlns:p14="http://schemas.microsoft.com/office/powerpoint/2010/main" val="78156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Inleiding</a:t>
            </a:r>
          </a:p>
        </p:txBody>
      </p:sp>
      <p:sp>
        <p:nvSpPr>
          <p:cNvPr id="3" name="Tijdelijke aanduiding voor inhoud 2"/>
          <p:cNvSpPr>
            <a:spLocks noGrp="1"/>
          </p:cNvSpPr>
          <p:nvPr>
            <p:ph idx="1"/>
          </p:nvPr>
        </p:nvSpPr>
        <p:spPr/>
        <p:txBody>
          <a:bodyPr>
            <a:normAutofit/>
          </a:bodyPr>
          <a:lstStyle/>
          <a:p>
            <a:pPr marL="0" indent="0">
              <a:buNone/>
            </a:pPr>
            <a:r>
              <a:rPr lang="nl-NL" dirty="0"/>
              <a:t>Voor je gaat kijken naar de informatie die een bron te bieden heeft is het goed eerst een aantal vragen te stellen. </a:t>
            </a:r>
          </a:p>
          <a:p>
            <a:pPr marL="0" indent="0">
              <a:buNone/>
            </a:pPr>
            <a:r>
              <a:rPr lang="nl-NL" dirty="0"/>
              <a:t>Bijvoorbeeld:</a:t>
            </a:r>
          </a:p>
          <a:p>
            <a:pPr marL="971550" lvl="1" indent="-514350">
              <a:buFont typeface="+mj-lt"/>
              <a:buAutoNum type="arabicPeriod"/>
            </a:pPr>
            <a:r>
              <a:rPr lang="nl-NL" dirty="0"/>
              <a:t>wie heeft de bron gemaakt? </a:t>
            </a:r>
          </a:p>
          <a:p>
            <a:pPr marL="971550" lvl="1" indent="-514350">
              <a:buFont typeface="+mj-lt"/>
              <a:buAutoNum type="arabicPeriod"/>
            </a:pPr>
            <a:r>
              <a:rPr lang="nl-NL" dirty="0"/>
              <a:t>wanneer ?</a:t>
            </a:r>
          </a:p>
          <a:p>
            <a:pPr marL="971550" lvl="1" indent="-514350">
              <a:buFont typeface="+mj-lt"/>
              <a:buAutoNum type="arabicPeriod"/>
            </a:pPr>
            <a:r>
              <a:rPr lang="nl-NL" dirty="0"/>
              <a:t>waar? </a:t>
            </a:r>
          </a:p>
          <a:p>
            <a:pPr marL="971550" lvl="1" indent="-514350">
              <a:buFont typeface="+mj-lt"/>
              <a:buAutoNum type="arabicPeriod"/>
            </a:pPr>
            <a:r>
              <a:rPr lang="nl-NL" dirty="0"/>
              <a:t>Waarom is de bron gemaakt? </a:t>
            </a:r>
          </a:p>
          <a:p>
            <a:pPr marL="0" indent="0">
              <a:buNone/>
            </a:pPr>
            <a:r>
              <a:rPr lang="nl-NL" dirty="0"/>
              <a:t>Je zult daarbij merken dat je niet op al je vragen antwoord krijgt.</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564904"/>
            <a:ext cx="335385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6415360"/>
            <a:ext cx="901700" cy="254000"/>
          </a:xfrm>
          <a:prstGeom prst="rect">
            <a:avLst/>
          </a:prstGeom>
        </p:spPr>
      </p:pic>
      <p:sp>
        <p:nvSpPr>
          <p:cNvPr id="4" name="Tijdelijke aanduiding voor dianummer 3"/>
          <p:cNvSpPr>
            <a:spLocks noGrp="1"/>
          </p:cNvSpPr>
          <p:nvPr>
            <p:ph type="sldNum" sz="quarter" idx="12"/>
          </p:nvPr>
        </p:nvSpPr>
        <p:spPr/>
        <p:txBody>
          <a:bodyPr/>
          <a:lstStyle/>
          <a:p>
            <a:fld id="{99FF562F-486A-41A1-9938-60E4288BDE0B}" type="slidenum">
              <a:rPr lang="nl-NL" smtClean="0"/>
              <a:t>3</a:t>
            </a:fld>
            <a:endParaRPr lang="nl-NL"/>
          </a:p>
        </p:txBody>
      </p:sp>
    </p:spTree>
    <p:extLst>
      <p:ext uri="{BB962C8B-B14F-4D97-AF65-F5344CB8AC3E}">
        <p14:creationId xmlns:p14="http://schemas.microsoft.com/office/powerpoint/2010/main" val="4112382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Fragment uit een heiligenleven</a:t>
            </a:r>
          </a:p>
        </p:txBody>
      </p:sp>
      <p:sp>
        <p:nvSpPr>
          <p:cNvPr id="3" name="Tijdelijke aanduiding voor inhoud 2"/>
          <p:cNvSpPr>
            <a:spLocks noGrp="1"/>
          </p:cNvSpPr>
          <p:nvPr>
            <p:ph idx="1"/>
          </p:nvPr>
        </p:nvSpPr>
        <p:spPr/>
        <p:txBody>
          <a:bodyPr>
            <a:normAutofit fontScale="55000" lnSpcReduction="20000"/>
          </a:bodyPr>
          <a:lstStyle/>
          <a:p>
            <a:pPr marL="0" indent="0">
              <a:buNone/>
            </a:pPr>
            <a:r>
              <a:rPr lang="nl-NL" i="1" dirty="0"/>
              <a:t>Hieronder staat een fragment uit  een boek dat rond 760 werd geschreven door </a:t>
            </a:r>
            <a:r>
              <a:rPr lang="nl-NL" i="1" dirty="0" err="1"/>
              <a:t>Willibald</a:t>
            </a:r>
            <a:r>
              <a:rPr lang="nl-NL" i="1" dirty="0"/>
              <a:t>, een Engelse monnik die bevriend was met Bonifatius. Aartsbisschop Bonifatius (</a:t>
            </a:r>
            <a:r>
              <a:rPr lang="nl-NL" i="1" dirty="0" err="1"/>
              <a:t>ca</a:t>
            </a:r>
            <a:r>
              <a:rPr lang="nl-NL" i="1" dirty="0"/>
              <a:t> 675-754) trekt in 754 naar Friesland om de Friezen te bekeren tot het christendom. Hij heeft een afspraak met een groep, al eerder tot het christendom bekeerde, Friezen aan de oever van het riviertje de </a:t>
            </a:r>
            <a:r>
              <a:rPr lang="nl-NL" i="1" dirty="0" err="1"/>
              <a:t>Boorne</a:t>
            </a:r>
            <a:r>
              <a:rPr lang="nl-NL" i="1" dirty="0"/>
              <a:t> in de buurt van Dokkum</a:t>
            </a:r>
            <a:br>
              <a:rPr lang="nl-NL" i="1" dirty="0"/>
            </a:br>
            <a:endParaRPr lang="nl-NL" dirty="0"/>
          </a:p>
          <a:p>
            <a:pPr marL="0" indent="0">
              <a:buNone/>
            </a:pPr>
            <a:r>
              <a:rPr lang="nl-NL" sz="3600" dirty="0"/>
              <a:t>Toen de dag van de afspraak echter aanbrak, kwamen er in plaats van vrienden, vijanden en in plaats van nieuwe gelovigen kwamen er beulsknechten. Zodra hij het aanstormen van de woedende en schreeuwende massa opmerkt, verzamelt de man Gods (Bonifatius) meteen zijn geestelijken om zich heen. Hij pakt de relikwieën (overblijfselen) van de heiligen, stapt uit zijn tent en verbiedt zijn soldaten   ogenblikkelijk om verder te vechten: ”Hou op mannen", zegt hij, "want de Heilige Schrift (de Bijbel) leert ons niet kwaad met kwaad te vergelden, maar kwaad met goed (…)”. Terwijl hij op deze manier zijn vrienden aanspoort om martelaren te worden, stort de hele woedende menigte heidenen zich met zwaarden en volle wapenrusting over hen heen en hakt hun lichamen neer in heilbrengende moord. maken. </a:t>
            </a:r>
            <a:r>
              <a:rPr lang="nl-NL" dirty="0"/>
              <a:t> </a:t>
            </a:r>
          </a:p>
          <a:p>
            <a:pPr marL="0" indent="0">
              <a:buNone/>
            </a:pP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415360"/>
            <a:ext cx="901700" cy="254000"/>
          </a:xfrm>
          <a:prstGeom prst="rect">
            <a:avLst/>
          </a:prstGeom>
        </p:spPr>
      </p:pic>
      <p:sp>
        <p:nvSpPr>
          <p:cNvPr id="5" name="Tijdelijke aanduiding voor dianummer 4"/>
          <p:cNvSpPr>
            <a:spLocks noGrp="1"/>
          </p:cNvSpPr>
          <p:nvPr>
            <p:ph type="sldNum" sz="quarter" idx="12"/>
          </p:nvPr>
        </p:nvSpPr>
        <p:spPr/>
        <p:txBody>
          <a:bodyPr/>
          <a:lstStyle/>
          <a:p>
            <a:fld id="{99FF562F-486A-41A1-9938-60E4288BDE0B}" type="slidenum">
              <a:rPr lang="nl-NL" smtClean="0"/>
              <a:t>4</a:t>
            </a:fld>
            <a:endParaRPr lang="nl-NL"/>
          </a:p>
        </p:txBody>
      </p:sp>
    </p:spTree>
    <p:extLst>
      <p:ext uri="{BB962C8B-B14F-4D97-AF65-F5344CB8AC3E}">
        <p14:creationId xmlns:p14="http://schemas.microsoft.com/office/powerpoint/2010/main" val="324798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 Wie is de maker van de bron?</a:t>
            </a:r>
          </a:p>
        </p:txBody>
      </p:sp>
      <p:sp>
        <p:nvSpPr>
          <p:cNvPr id="3" name="Tijdelijke aanduiding voor inhoud 2"/>
          <p:cNvSpPr>
            <a:spLocks noGrp="1"/>
          </p:cNvSpPr>
          <p:nvPr>
            <p:ph idx="1"/>
          </p:nvPr>
        </p:nvSpPr>
        <p:spPr/>
        <p:txBody>
          <a:bodyPr/>
          <a:lstStyle/>
          <a:p>
            <a:r>
              <a:rPr lang="nl-NL" dirty="0"/>
              <a:t>Wie heeft de bron geschreven? </a:t>
            </a:r>
          </a:p>
          <a:p>
            <a:r>
              <a:rPr lang="nl-NL" dirty="0"/>
              <a:t>Wat was zijn functie? </a:t>
            </a:r>
          </a:p>
          <a:p>
            <a:r>
              <a:rPr lang="nl-NL" dirty="0"/>
              <a:t>Was hij een belangrijk of invloedrijk persoon?</a:t>
            </a:r>
          </a:p>
          <a:p>
            <a:r>
              <a:rPr lang="nl-NL" dirty="0"/>
              <a:t>Was hij ooggetuige? </a:t>
            </a:r>
          </a:p>
          <a:p>
            <a:r>
              <a:rPr lang="nl-NL" dirty="0"/>
              <a:t>Over hoeveel informatie kon de schrijver beschikken?</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415360"/>
            <a:ext cx="901700" cy="254000"/>
          </a:xfrm>
          <a:prstGeom prst="rect">
            <a:avLst/>
          </a:prstGeom>
        </p:spPr>
      </p:pic>
      <p:sp>
        <p:nvSpPr>
          <p:cNvPr id="5" name="Tijdelijke aanduiding voor dianummer 4"/>
          <p:cNvSpPr>
            <a:spLocks noGrp="1"/>
          </p:cNvSpPr>
          <p:nvPr>
            <p:ph type="sldNum" sz="quarter" idx="12"/>
          </p:nvPr>
        </p:nvSpPr>
        <p:spPr/>
        <p:txBody>
          <a:bodyPr/>
          <a:lstStyle/>
          <a:p>
            <a:fld id="{99FF562F-486A-41A1-9938-60E4288BDE0B}" type="slidenum">
              <a:rPr lang="nl-NL" smtClean="0"/>
              <a:t>5</a:t>
            </a:fld>
            <a:endParaRPr lang="nl-NL"/>
          </a:p>
        </p:txBody>
      </p:sp>
    </p:spTree>
    <p:extLst>
      <p:ext uri="{BB962C8B-B14F-4D97-AF65-F5344CB8AC3E}">
        <p14:creationId xmlns:p14="http://schemas.microsoft.com/office/powerpoint/2010/main" val="421066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 Wie is de maker van de bron?</a:t>
            </a:r>
          </a:p>
        </p:txBody>
      </p:sp>
      <p:sp>
        <p:nvSpPr>
          <p:cNvPr id="3" name="Tijdelijke aanduiding voor inhoud 2"/>
          <p:cNvSpPr>
            <a:spLocks noGrp="1"/>
          </p:cNvSpPr>
          <p:nvPr>
            <p:ph idx="1"/>
          </p:nvPr>
        </p:nvSpPr>
        <p:spPr/>
        <p:txBody>
          <a:bodyPr/>
          <a:lstStyle/>
          <a:p>
            <a:pPr marL="0" indent="0">
              <a:buNone/>
            </a:pPr>
            <a:r>
              <a:rPr lang="nl-NL" b="1" i="1" dirty="0" err="1"/>
              <a:t>Willibald</a:t>
            </a:r>
            <a:r>
              <a:rPr lang="nl-NL" i="1" dirty="0"/>
              <a:t> was een </a:t>
            </a:r>
            <a:r>
              <a:rPr lang="nl-NL" b="1" i="1" dirty="0"/>
              <a:t>Engelse priester </a:t>
            </a:r>
            <a:r>
              <a:rPr lang="nl-NL" i="1" dirty="0"/>
              <a:t>die in opdracht van een aartsbisschop een </a:t>
            </a:r>
            <a:r>
              <a:rPr lang="nl-NL" b="1" i="1" dirty="0"/>
              <a:t>hagiografie</a:t>
            </a:r>
            <a:r>
              <a:rPr lang="nl-NL" i="1" dirty="0"/>
              <a:t> of </a:t>
            </a:r>
            <a:r>
              <a:rPr lang="nl-NL" b="1" i="1" dirty="0"/>
              <a:t>heiligenleven</a:t>
            </a:r>
            <a:r>
              <a:rPr lang="nl-NL" i="1" dirty="0"/>
              <a:t> schreef over Bonifatius. </a:t>
            </a:r>
          </a:p>
          <a:p>
            <a:pPr marL="0" indent="0">
              <a:buNone/>
            </a:pPr>
            <a:endParaRPr lang="nl-NL"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39" y="3429000"/>
            <a:ext cx="2137546" cy="283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159982"/>
            <a:ext cx="2808312" cy="349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6415360"/>
            <a:ext cx="901700" cy="254000"/>
          </a:xfrm>
          <a:prstGeom prst="rect">
            <a:avLst/>
          </a:prstGeom>
        </p:spPr>
      </p:pic>
      <p:sp>
        <p:nvSpPr>
          <p:cNvPr id="4" name="Tijdelijke aanduiding voor dianummer 3"/>
          <p:cNvSpPr>
            <a:spLocks noGrp="1"/>
          </p:cNvSpPr>
          <p:nvPr>
            <p:ph type="sldNum" sz="quarter" idx="12"/>
          </p:nvPr>
        </p:nvSpPr>
        <p:spPr/>
        <p:txBody>
          <a:bodyPr/>
          <a:lstStyle/>
          <a:p>
            <a:fld id="{99FF562F-486A-41A1-9938-60E4288BDE0B}" type="slidenum">
              <a:rPr lang="nl-NL" smtClean="0"/>
              <a:t>6</a:t>
            </a:fld>
            <a:endParaRPr lang="nl-NL"/>
          </a:p>
        </p:txBody>
      </p:sp>
    </p:spTree>
    <p:extLst>
      <p:ext uri="{BB962C8B-B14F-4D97-AF65-F5344CB8AC3E}">
        <p14:creationId xmlns:p14="http://schemas.microsoft.com/office/powerpoint/2010/main" val="419002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Heiligenleven</a:t>
            </a:r>
          </a:p>
        </p:txBody>
      </p:sp>
      <p:sp>
        <p:nvSpPr>
          <p:cNvPr id="3" name="Tijdelijke aanduiding voor inhoud 2"/>
          <p:cNvSpPr>
            <a:spLocks noGrp="1"/>
          </p:cNvSpPr>
          <p:nvPr>
            <p:ph idx="1"/>
          </p:nvPr>
        </p:nvSpPr>
        <p:spPr/>
        <p:txBody>
          <a:bodyPr/>
          <a:lstStyle/>
          <a:p>
            <a:pPr marL="0" indent="0">
              <a:buNone/>
            </a:pPr>
            <a:r>
              <a:rPr lang="nl-NL" i="1" dirty="0"/>
              <a:t>Een heiligenleven is een historische of biografische beschrijving van het leven van een heilige, waarin het vooral gaat om </a:t>
            </a:r>
            <a:r>
              <a:rPr lang="nl-NL" b="1" i="1" dirty="0"/>
              <a:t>bewondering</a:t>
            </a:r>
            <a:r>
              <a:rPr lang="nl-NL" i="1" dirty="0"/>
              <a:t> voor de heilige uit te drukken. Het is dus geen objectieve beschrijving.</a:t>
            </a:r>
            <a:endParaRPr lang="nl-NL"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612072"/>
            <a:ext cx="420868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6415360"/>
            <a:ext cx="901700" cy="254000"/>
          </a:xfrm>
          <a:prstGeom prst="rect">
            <a:avLst/>
          </a:prstGeom>
        </p:spPr>
      </p:pic>
      <p:sp>
        <p:nvSpPr>
          <p:cNvPr id="4" name="Tijdelijke aanduiding voor dianummer 3"/>
          <p:cNvSpPr>
            <a:spLocks noGrp="1"/>
          </p:cNvSpPr>
          <p:nvPr>
            <p:ph type="sldNum" sz="quarter" idx="12"/>
          </p:nvPr>
        </p:nvSpPr>
        <p:spPr/>
        <p:txBody>
          <a:bodyPr/>
          <a:lstStyle/>
          <a:p>
            <a:fld id="{99FF562F-486A-41A1-9938-60E4288BDE0B}" type="slidenum">
              <a:rPr lang="nl-NL" smtClean="0"/>
              <a:t>7</a:t>
            </a:fld>
            <a:endParaRPr lang="nl-NL"/>
          </a:p>
        </p:txBody>
      </p:sp>
    </p:spTree>
    <p:extLst>
      <p:ext uri="{BB962C8B-B14F-4D97-AF65-F5344CB8AC3E}">
        <p14:creationId xmlns:p14="http://schemas.microsoft.com/office/powerpoint/2010/main" val="3394561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 Wanneer is de bron gemaakt?</a:t>
            </a:r>
          </a:p>
        </p:txBody>
      </p:sp>
      <p:sp>
        <p:nvSpPr>
          <p:cNvPr id="3" name="Tijdelijke aanduiding voor inhoud 2"/>
          <p:cNvSpPr>
            <a:spLocks noGrp="1"/>
          </p:cNvSpPr>
          <p:nvPr>
            <p:ph idx="1"/>
          </p:nvPr>
        </p:nvSpPr>
        <p:spPr/>
        <p:txBody>
          <a:bodyPr/>
          <a:lstStyle/>
          <a:p>
            <a:r>
              <a:rPr lang="nl-NL" dirty="0"/>
              <a:t>In de tijd van de gebeurtenis of pas (veel) later?</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415360"/>
            <a:ext cx="901700" cy="254000"/>
          </a:xfrm>
          <a:prstGeom prst="rect">
            <a:avLst/>
          </a:prstGeom>
        </p:spPr>
      </p:pic>
      <p:sp>
        <p:nvSpPr>
          <p:cNvPr id="5" name="Tijdelijke aanduiding voor dianummer 4"/>
          <p:cNvSpPr>
            <a:spLocks noGrp="1"/>
          </p:cNvSpPr>
          <p:nvPr>
            <p:ph type="sldNum" sz="quarter" idx="12"/>
          </p:nvPr>
        </p:nvSpPr>
        <p:spPr/>
        <p:txBody>
          <a:bodyPr/>
          <a:lstStyle/>
          <a:p>
            <a:fld id="{99FF562F-486A-41A1-9938-60E4288BDE0B}" type="slidenum">
              <a:rPr lang="nl-NL" smtClean="0"/>
              <a:t>8</a:t>
            </a:fld>
            <a:endParaRPr lang="nl-NL"/>
          </a:p>
        </p:txBody>
      </p:sp>
    </p:spTree>
    <p:extLst>
      <p:ext uri="{BB962C8B-B14F-4D97-AF65-F5344CB8AC3E}">
        <p14:creationId xmlns:p14="http://schemas.microsoft.com/office/powerpoint/2010/main" val="271019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 Wanneer is de bron gemaakt?</a:t>
            </a:r>
          </a:p>
        </p:txBody>
      </p:sp>
      <p:sp>
        <p:nvSpPr>
          <p:cNvPr id="3" name="Tijdelijke aanduiding voor inhoud 2"/>
          <p:cNvSpPr>
            <a:spLocks noGrp="1"/>
          </p:cNvSpPr>
          <p:nvPr>
            <p:ph idx="1"/>
          </p:nvPr>
        </p:nvSpPr>
        <p:spPr/>
        <p:txBody>
          <a:bodyPr/>
          <a:lstStyle/>
          <a:p>
            <a:pPr marL="0" indent="0">
              <a:buNone/>
            </a:pPr>
            <a:r>
              <a:rPr lang="nl-NL" i="1" dirty="0"/>
              <a:t>Dit heiligenleven is geschreven rond 760, dus tamelijk kort na de moord op Bonifatius in 754.</a:t>
            </a:r>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068960"/>
            <a:ext cx="3793604" cy="319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6415360"/>
            <a:ext cx="901700" cy="254000"/>
          </a:xfrm>
          <a:prstGeom prst="rect">
            <a:avLst/>
          </a:prstGeom>
        </p:spPr>
      </p:pic>
      <p:sp>
        <p:nvSpPr>
          <p:cNvPr id="4" name="Tijdelijke aanduiding voor dianummer 3"/>
          <p:cNvSpPr>
            <a:spLocks noGrp="1"/>
          </p:cNvSpPr>
          <p:nvPr>
            <p:ph type="sldNum" sz="quarter" idx="12"/>
          </p:nvPr>
        </p:nvSpPr>
        <p:spPr/>
        <p:txBody>
          <a:bodyPr/>
          <a:lstStyle/>
          <a:p>
            <a:fld id="{99FF562F-486A-41A1-9938-60E4288BDE0B}" type="slidenum">
              <a:rPr lang="nl-NL" smtClean="0"/>
              <a:t>9</a:t>
            </a:fld>
            <a:endParaRPr lang="nl-NL"/>
          </a:p>
        </p:txBody>
      </p:sp>
    </p:spTree>
    <p:extLst>
      <p:ext uri="{BB962C8B-B14F-4D97-AF65-F5344CB8AC3E}">
        <p14:creationId xmlns:p14="http://schemas.microsoft.com/office/powerpoint/2010/main" val="9613975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el">
  <a:themeElements>
    <a:clrScheme name="Essentie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ivie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50</TotalTime>
  <Words>506</Words>
  <Application>Microsoft Office PowerPoint</Application>
  <PresentationFormat>On-screen Show (4:3)</PresentationFormat>
  <Paragraphs>58</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Georgia</vt:lpstr>
      <vt:lpstr>Wingdings</vt:lpstr>
      <vt:lpstr>Wingdings 2</vt:lpstr>
      <vt:lpstr>Civiel</vt:lpstr>
      <vt:lpstr>Redeneren over bronnen</vt:lpstr>
      <vt:lpstr>Vier vragen aan historische bronnen</vt:lpstr>
      <vt:lpstr>Inleiding</vt:lpstr>
      <vt:lpstr>Fragment uit een heiligenleven</vt:lpstr>
      <vt:lpstr>1. Wie is de maker van de bron?</vt:lpstr>
      <vt:lpstr>1. Wie is de maker van de bron?</vt:lpstr>
      <vt:lpstr>Heiligenleven</vt:lpstr>
      <vt:lpstr>2. Wanneer is de bron gemaakt?</vt:lpstr>
      <vt:lpstr>2. Wanneer is de bron gemaakt?</vt:lpstr>
      <vt:lpstr>3. Waar is de bron geschreven?</vt:lpstr>
      <vt:lpstr>3. Waar is de bron geschreven?</vt:lpstr>
      <vt:lpstr>4. Waarom is de bron geschreven?</vt:lpstr>
      <vt:lpstr>4. Waarom is de bron geschreven?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Albert</dc:creator>
  <cp:lastModifiedBy>albert</cp:lastModifiedBy>
  <cp:revision>15</cp:revision>
  <dcterms:created xsi:type="dcterms:W3CDTF">2012-12-30T09:00:40Z</dcterms:created>
  <dcterms:modified xsi:type="dcterms:W3CDTF">2019-10-28T11:01:39Z</dcterms:modified>
</cp:coreProperties>
</file>