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57" r:id="rId5"/>
    <p:sldId id="259" r:id="rId6"/>
    <p:sldId id="260" r:id="rId7"/>
    <p:sldId id="263" r:id="rId8"/>
    <p:sldId id="264" r:id="rId9"/>
    <p:sldId id="265" r:id="rId10"/>
    <p:sldId id="266" r:id="rId11"/>
    <p:sldId id="267" r:id="rId12"/>
    <p:sldId id="271" r:id="rId13"/>
    <p:sldId id="269" r:id="rId14"/>
    <p:sldId id="272" r:id="rId15"/>
    <p:sldId id="273" r:id="rId16"/>
    <p:sldId id="274" r:id="rId17"/>
    <p:sldId id="275" r:id="rId18"/>
    <p:sldId id="276" r:id="rId19"/>
    <p:sldId id="277" r:id="rId20"/>
    <p:sldId id="278" r:id="rId21"/>
    <p:sldId id="279" r:id="rId22"/>
    <p:sldId id="280" r:id="rId23"/>
    <p:sldId id="281"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00" d="100"/>
          <a:sy n="100" d="100"/>
        </p:scale>
        <p:origin x="8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1"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05.04.2019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7"/>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1"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05.04.2019</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05.04.2019</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05.04.2019</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05.04.2019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05.04.2019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05.04.2019</a:t>
            </a:fld>
            <a:endParaRPr lang="de-DE"/>
          </a:p>
        </p:txBody>
      </p:sp>
      <p:sp>
        <p:nvSpPr>
          <p:cNvPr id="5" name="Tijdelijke aanduiding voor voettekst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tekst, kaart&#10;&#10;Beschrijving is gegenereerd met zeer hoge betrouwbaarheid">
            <a:extLst>
              <a:ext uri="{FF2B5EF4-FFF2-40B4-BE49-F238E27FC236}">
                <a16:creationId xmlns:a16="http://schemas.microsoft.com/office/drawing/2014/main" id="{0098423C-8A3C-439F-B2B3-DDEE7BF30346}"/>
              </a:ext>
            </a:extLst>
          </p:cNvPr>
          <p:cNvPicPr>
            <a:picLocks noChangeAspect="1"/>
          </p:cNvPicPr>
          <p:nvPr/>
        </p:nvPicPr>
        <p:blipFill rotWithShape="1">
          <a:blip r:embed="rId2"/>
          <a:srcRect r="6888"/>
          <a:stretch/>
        </p:blipFill>
        <p:spPr>
          <a:xfrm>
            <a:off x="963102" y="10"/>
            <a:ext cx="9862970" cy="6857990"/>
          </a:xfrm>
          <a:prstGeom prst="rect">
            <a:avLst/>
          </a:prstGeom>
        </p:spPr>
      </p:pic>
      <p:sp>
        <p:nvSpPr>
          <p:cNvPr id="7" name="Tekstvak 6">
            <a:extLst>
              <a:ext uri="{FF2B5EF4-FFF2-40B4-BE49-F238E27FC236}">
                <a16:creationId xmlns:a16="http://schemas.microsoft.com/office/drawing/2014/main" id="{BABD9DD3-3679-435A-ADC9-B8BCA2ABEA00}"/>
              </a:ext>
            </a:extLst>
          </p:cNvPr>
          <p:cNvSpPr txBox="1"/>
          <p:nvPr/>
        </p:nvSpPr>
        <p:spPr>
          <a:xfrm>
            <a:off x="956735" y="46567"/>
            <a:ext cx="9749365"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a:highlight>
                  <a:srgbClr val="C0C0C0"/>
                </a:highlight>
                <a:latin typeface="Courier New"/>
                <a:ea typeface="Malgun Gothic"/>
                <a:cs typeface="Calibri"/>
              </a:rPr>
              <a:t>De nadagen van het Ottomaanse Rijk</a:t>
            </a:r>
            <a:endParaRPr lang="nl-NL" sz="4000" b="1" dirty="0">
              <a:highlight>
                <a:srgbClr val="C0C0C0"/>
              </a:highlight>
              <a:latin typeface="Courier New"/>
              <a:ea typeface="Malgun Gothic"/>
              <a:cs typeface="Calibri"/>
            </a:endParaRPr>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865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Shape 1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9" descr="Afbeelding met kleding&#10;&#10;Beschrijving is gegenereerd met zeer hoge betrouwbaarheid">
            <a:extLst>
              <a:ext uri="{FF2B5EF4-FFF2-40B4-BE49-F238E27FC236}">
                <a16:creationId xmlns:a16="http://schemas.microsoft.com/office/drawing/2014/main" id="{C8C95223-FFD9-44DA-80DE-178214DCD95D}"/>
              </a:ext>
            </a:extLst>
          </p:cNvPr>
          <p:cNvPicPr>
            <a:picLocks noChangeAspect="1"/>
          </p:cNvPicPr>
          <p:nvPr/>
        </p:nvPicPr>
        <p:blipFill>
          <a:blip r:embed="rId3"/>
          <a:stretch>
            <a:fillRect/>
          </a:stretch>
        </p:blipFill>
        <p:spPr>
          <a:xfrm>
            <a:off x="3818127" y="1197961"/>
            <a:ext cx="4192822" cy="4548146"/>
          </a:xfrm>
          <a:prstGeom prst="rect">
            <a:avLst/>
          </a:prstGeom>
        </p:spPr>
      </p:pic>
      <p:sp>
        <p:nvSpPr>
          <p:cNvPr id="11" name="Tekstvak 10">
            <a:extLst>
              <a:ext uri="{FF2B5EF4-FFF2-40B4-BE49-F238E27FC236}">
                <a16:creationId xmlns:a16="http://schemas.microsoft.com/office/drawing/2014/main" id="{AE7E77EC-3E87-4FAA-BB24-F6CDC04A86D3}"/>
              </a:ext>
            </a:extLst>
          </p:cNvPr>
          <p:cNvSpPr txBox="1"/>
          <p:nvPr/>
        </p:nvSpPr>
        <p:spPr>
          <a:xfrm>
            <a:off x="845609" y="73025"/>
            <a:ext cx="9897532"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Sultan Abdul Hamid II (1876-1909) probeert het tij te keren. Hij dreigt zelfs met het uitroepen van de </a:t>
            </a:r>
            <a:r>
              <a:rPr lang="nl-NL" sz="2400" b="1">
                <a:highlight>
                  <a:srgbClr val="C0C0C0"/>
                </a:highlight>
                <a:latin typeface="Courier New"/>
                <a:cs typeface="Calibri"/>
              </a:rPr>
              <a:t>Jihad (heilige oorlog), vooral om:</a:t>
            </a:r>
            <a:endParaRPr lang="nl-NL" sz="2400" b="1" dirty="0">
              <a:highlight>
                <a:srgbClr val="C0C0C0"/>
              </a:highlight>
              <a:latin typeface="Courier New"/>
              <a:cs typeface="Calibri"/>
            </a:endParaRPr>
          </a:p>
        </p:txBody>
      </p:sp>
      <p:sp>
        <p:nvSpPr>
          <p:cNvPr id="12" name="Tekstvak 11">
            <a:extLst>
              <a:ext uri="{FF2B5EF4-FFF2-40B4-BE49-F238E27FC236}">
                <a16:creationId xmlns:a16="http://schemas.microsoft.com/office/drawing/2014/main" id="{7897A45D-CC30-4CE6-A0CC-BFCB15967157}"/>
              </a:ext>
            </a:extLst>
          </p:cNvPr>
          <p:cNvSpPr txBox="1"/>
          <p:nvPr/>
        </p:nvSpPr>
        <p:spPr>
          <a:xfrm>
            <a:off x="893234" y="4787900"/>
            <a:ext cx="9421282"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highlight>
                  <a:srgbClr val="C0C0C0"/>
                </a:highlight>
                <a:latin typeface="Courier New"/>
                <a:cs typeface="Calibri"/>
              </a:rPr>
              <a:t>- Om tegengewicht te bieden aan het modern imperialisme van het Westen</a:t>
            </a:r>
          </a:p>
        </p:txBody>
      </p:sp>
      <p:sp>
        <p:nvSpPr>
          <p:cNvPr id="20" name="Tekstvak 19">
            <a:extLst>
              <a:ext uri="{FF2B5EF4-FFF2-40B4-BE49-F238E27FC236}">
                <a16:creationId xmlns:a16="http://schemas.microsoft.com/office/drawing/2014/main" id="{066A0E1B-5F73-4B47-BE3B-36C264CD9477}"/>
              </a:ext>
            </a:extLst>
          </p:cNvPr>
          <p:cNvSpPr txBox="1"/>
          <p:nvPr/>
        </p:nvSpPr>
        <p:spPr>
          <a:xfrm>
            <a:off x="893234" y="5719328"/>
            <a:ext cx="10934699"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 </a:t>
            </a:r>
            <a:r>
              <a:rPr lang="nl-NL" sz="2000" b="1" dirty="0">
                <a:highlight>
                  <a:srgbClr val="C0C0C0"/>
                </a:highlight>
                <a:latin typeface="Courier New"/>
                <a:cs typeface="Calibri"/>
              </a:rPr>
              <a:t>Daarnaast wil hij zich hiermee verzekeren van de loyaliteit van de islamitische Arabische inwoners van zijn rijk</a:t>
            </a:r>
          </a:p>
        </p:txBody>
      </p:sp>
      <p:sp>
        <p:nvSpPr>
          <p:cNvPr id="26" name="Gedachtewolkje: wolk 25">
            <a:extLst>
              <a:ext uri="{FF2B5EF4-FFF2-40B4-BE49-F238E27FC236}">
                <a16:creationId xmlns:a16="http://schemas.microsoft.com/office/drawing/2014/main" id="{42D51879-91A9-4BD7-8FC5-F34AB38FBC52}"/>
              </a:ext>
            </a:extLst>
          </p:cNvPr>
          <p:cNvSpPr/>
          <p:nvPr/>
        </p:nvSpPr>
        <p:spPr>
          <a:xfrm>
            <a:off x="5972176" y="206968"/>
            <a:ext cx="3486148" cy="156514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cs typeface="Calibri"/>
              </a:rPr>
              <a:t>I will get you back </a:t>
            </a:r>
            <a:r>
              <a:rPr lang="nl-NL">
                <a:solidFill>
                  <a:schemeClr val="tx1"/>
                </a:solidFill>
                <a:cs typeface="Calibri"/>
              </a:rPr>
              <a:t>soon!</a:t>
            </a:r>
          </a:p>
        </p:txBody>
      </p:sp>
    </p:spTree>
    <p:extLst>
      <p:ext uri="{BB962C8B-B14F-4D97-AF65-F5344CB8AC3E}">
        <p14:creationId xmlns:p14="http://schemas.microsoft.com/office/powerpoint/2010/main" val="25120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F965F3B-EA59-40C8-821F-58C1E9B9A8CF}"/>
              </a:ext>
            </a:extLst>
          </p:cNvPr>
          <p:cNvSpPr txBox="1"/>
          <p:nvPr/>
        </p:nvSpPr>
        <p:spPr>
          <a:xfrm>
            <a:off x="364068" y="88901"/>
            <a:ext cx="1124161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Het beleid van Abdul Hamid II levert weinig resultaten op en de Ottomaanse Rijk verliest letterlijk steeds meer terrein </a:t>
            </a:r>
          </a:p>
        </p:txBody>
      </p:sp>
      <p:pic>
        <p:nvPicPr>
          <p:cNvPr id="9" name="Afbeelding 9" descr="Afbeelding met tekst, kaart&#10;&#10;Beschrijving is gegenereerd met zeer hoge betrouwbaarheid">
            <a:extLst>
              <a:ext uri="{FF2B5EF4-FFF2-40B4-BE49-F238E27FC236}">
                <a16:creationId xmlns:a16="http://schemas.microsoft.com/office/drawing/2014/main" id="{20939771-81E0-4C08-AF10-2A3B1015BC83}"/>
              </a:ext>
            </a:extLst>
          </p:cNvPr>
          <p:cNvPicPr>
            <a:picLocks noChangeAspect="1"/>
          </p:cNvPicPr>
          <p:nvPr/>
        </p:nvPicPr>
        <p:blipFill>
          <a:blip r:embed="rId2"/>
          <a:stretch>
            <a:fillRect/>
          </a:stretch>
        </p:blipFill>
        <p:spPr>
          <a:xfrm>
            <a:off x="1708151" y="1631935"/>
            <a:ext cx="7854950" cy="4906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kstvak 1">
            <a:extLst>
              <a:ext uri="{FF2B5EF4-FFF2-40B4-BE49-F238E27FC236}">
                <a16:creationId xmlns:a16="http://schemas.microsoft.com/office/drawing/2014/main" id="{0373C2F3-7F91-4DC0-B722-4EE9EC6DD416}"/>
              </a:ext>
            </a:extLst>
          </p:cNvPr>
          <p:cNvSpPr txBox="1"/>
          <p:nvPr/>
        </p:nvSpPr>
        <p:spPr>
          <a:xfrm>
            <a:off x="342901" y="1094317"/>
            <a:ext cx="11410949" cy="70788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b="1">
                <a:highlight>
                  <a:srgbClr val="C0C0C0"/>
                </a:highlight>
                <a:latin typeface="Courier New"/>
                <a:cs typeface="Calibri"/>
              </a:rPr>
              <a:t>Bijna alle gebieden in Noord-Afrika en de Balkan zijn begin 1900 verloren gegaan </a:t>
            </a:r>
            <a:endParaRPr lang="nl-NL" b="1">
              <a:highlight>
                <a:srgbClr val="C0C0C0"/>
              </a:highlight>
              <a:cs typeface="Calibri"/>
            </a:endParaRPr>
          </a:p>
        </p:txBody>
      </p:sp>
      <p:sp>
        <p:nvSpPr>
          <p:cNvPr id="16" name="Pijl: rechts 15">
            <a:extLst>
              <a:ext uri="{FF2B5EF4-FFF2-40B4-BE49-F238E27FC236}">
                <a16:creationId xmlns:a16="http://schemas.microsoft.com/office/drawing/2014/main" id="{ABF1C17F-ED6E-44EF-806B-8094C9AAE302}"/>
              </a:ext>
            </a:extLst>
          </p:cNvPr>
          <p:cNvSpPr/>
          <p:nvPr/>
        </p:nvSpPr>
        <p:spPr>
          <a:xfrm>
            <a:off x="442130" y="2625767"/>
            <a:ext cx="117949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solidFill>
                  <a:schemeClr val="bg1"/>
                </a:solidFill>
                <a:cs typeface="Calibri"/>
              </a:rPr>
              <a:t>De Balkan</a:t>
            </a:r>
            <a:endParaRPr lang="nl-NL" sz="1400">
              <a:solidFill>
                <a:schemeClr val="bg1"/>
              </a:solidFill>
            </a:endParaRPr>
          </a:p>
        </p:txBody>
      </p:sp>
      <p:sp>
        <p:nvSpPr>
          <p:cNvPr id="17" name="Pijl: rechts 16">
            <a:extLst>
              <a:ext uri="{FF2B5EF4-FFF2-40B4-BE49-F238E27FC236}">
                <a16:creationId xmlns:a16="http://schemas.microsoft.com/office/drawing/2014/main" id="{0B19B1B0-DEAB-4F25-80D1-DCDE27C9A7EA}"/>
              </a:ext>
            </a:extLst>
          </p:cNvPr>
          <p:cNvSpPr/>
          <p:nvPr/>
        </p:nvSpPr>
        <p:spPr>
          <a:xfrm>
            <a:off x="341588" y="5922476"/>
            <a:ext cx="129590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a:cs typeface="Calibri"/>
              </a:rPr>
              <a:t>Noord-Afrika</a:t>
            </a:r>
            <a:endParaRPr lang="nl-NL" sz="1200"/>
          </a:p>
        </p:txBody>
      </p:sp>
    </p:spTree>
    <p:extLst>
      <p:ext uri="{BB962C8B-B14F-4D97-AF65-F5344CB8AC3E}">
        <p14:creationId xmlns:p14="http://schemas.microsoft.com/office/powerpoint/2010/main" val="357785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7">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2" name="Freeform: Shape 29">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Afbeelding 11" descr="Afbeelding met tekst, foto, boek, buiten&#10;&#10;Beschrijving is gegenereerd met zeer hoge betrouwbaarheid">
            <a:extLst>
              <a:ext uri="{FF2B5EF4-FFF2-40B4-BE49-F238E27FC236}">
                <a16:creationId xmlns:a16="http://schemas.microsoft.com/office/drawing/2014/main" id="{D5917BA2-9E73-4801-A76A-70F655B377D5}"/>
              </a:ext>
            </a:extLst>
          </p:cNvPr>
          <p:cNvPicPr>
            <a:picLocks noChangeAspect="1"/>
          </p:cNvPicPr>
          <p:nvPr/>
        </p:nvPicPr>
        <p:blipFill rotWithShape="1">
          <a:blip r:embed="rId2"/>
          <a:srcRect r="7025" b="-2"/>
          <a:stretch/>
        </p:blipFill>
        <p:spPr>
          <a:xfrm>
            <a:off x="2428662" y="70304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5" name="Tekstvak 14">
            <a:extLst>
              <a:ext uri="{FF2B5EF4-FFF2-40B4-BE49-F238E27FC236}">
                <a16:creationId xmlns:a16="http://schemas.microsoft.com/office/drawing/2014/main" id="{9EFEA9CF-8E39-43EC-80EE-91955EBD7589}"/>
              </a:ext>
            </a:extLst>
          </p:cNvPr>
          <p:cNvSpPr txBox="1"/>
          <p:nvPr/>
        </p:nvSpPr>
        <p:spPr>
          <a:xfrm>
            <a:off x="46569" y="88900"/>
            <a:ext cx="11516781"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Er ontstaat onvrede onder de Turkse bevolking van het </a:t>
            </a:r>
            <a:r>
              <a:rPr lang="nl-NL" sz="2400" b="1">
                <a:highlight>
                  <a:srgbClr val="C0C0C0"/>
                </a:highlight>
                <a:latin typeface="Courier New"/>
                <a:cs typeface="Calibri"/>
              </a:rPr>
              <a:t>Ottomaanse Rijk</a:t>
            </a:r>
          </a:p>
        </p:txBody>
      </p:sp>
      <p:sp>
        <p:nvSpPr>
          <p:cNvPr id="22" name="Tekstvak 21">
            <a:extLst>
              <a:ext uri="{FF2B5EF4-FFF2-40B4-BE49-F238E27FC236}">
                <a16:creationId xmlns:a16="http://schemas.microsoft.com/office/drawing/2014/main" id="{B5F60CE9-6230-443C-B58E-70245987C4B1}"/>
              </a:ext>
            </a:extLst>
          </p:cNvPr>
          <p:cNvSpPr txBox="1"/>
          <p:nvPr/>
        </p:nvSpPr>
        <p:spPr>
          <a:xfrm>
            <a:off x="136525" y="4888442"/>
            <a:ext cx="12268199" cy="10156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highlight>
                  <a:srgbClr val="C0C0C0"/>
                </a:highlight>
                <a:latin typeface="Courier New"/>
                <a:cs typeface="Calibri"/>
              </a:rPr>
              <a:t>Vooral onder nationalistische officieren van het leger groeit het verzet tegen het beleid van de sultan. Zij willen het rijk moderniseren,‘</a:t>
            </a:r>
            <a:r>
              <a:rPr lang="nl-NL" sz="2000" b="1" dirty="0" err="1">
                <a:highlight>
                  <a:srgbClr val="C0C0C0"/>
                </a:highlight>
                <a:latin typeface="Courier New"/>
                <a:cs typeface="Calibri"/>
              </a:rPr>
              <a:t>turkificeren</a:t>
            </a:r>
            <a:r>
              <a:rPr lang="nl-NL" sz="2000" b="1" dirty="0">
                <a:highlight>
                  <a:srgbClr val="C0C0C0"/>
                </a:highlight>
                <a:latin typeface="Courier New"/>
                <a:cs typeface="Calibri"/>
              </a:rPr>
              <a:t>' en minder afhankelijk maken van buitenlandse bedrijven</a:t>
            </a:r>
            <a:endParaRPr lang="nl-NL" sz="2000" b="1" dirty="0">
              <a:cs typeface="Calibri"/>
            </a:endParaRPr>
          </a:p>
        </p:txBody>
      </p:sp>
      <p:sp>
        <p:nvSpPr>
          <p:cNvPr id="24" name="Tekstvak 23">
            <a:extLst>
              <a:ext uri="{FF2B5EF4-FFF2-40B4-BE49-F238E27FC236}">
                <a16:creationId xmlns:a16="http://schemas.microsoft.com/office/drawing/2014/main" id="{18D6A83B-9B57-4C6F-87A1-728CB291D633}"/>
              </a:ext>
            </a:extLst>
          </p:cNvPr>
          <p:cNvSpPr txBox="1"/>
          <p:nvPr/>
        </p:nvSpPr>
        <p:spPr>
          <a:xfrm>
            <a:off x="162984" y="6131983"/>
            <a:ext cx="10754783" cy="677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highlight>
                  <a:srgbClr val="C0C0C0"/>
                </a:highlight>
                <a:latin typeface="Courier New"/>
                <a:cs typeface="Calibri"/>
              </a:rPr>
              <a:t>Zij verenigen zich in de groep die de </a:t>
            </a:r>
            <a:r>
              <a:rPr lang="nl-NL" sz="2000" b="1" i="1" dirty="0">
                <a:solidFill>
                  <a:schemeClr val="tx1">
                    <a:lumMod val="95000"/>
                    <a:lumOff val="5000"/>
                  </a:schemeClr>
                </a:solidFill>
                <a:highlight>
                  <a:srgbClr val="C0C0C0"/>
                </a:highlight>
                <a:latin typeface="Courier New"/>
                <a:cs typeface="Calibri"/>
              </a:rPr>
              <a:t>Jong-Turken</a:t>
            </a:r>
            <a:r>
              <a:rPr lang="nl-NL" sz="2000" b="1" dirty="0">
                <a:highlight>
                  <a:srgbClr val="C0C0C0"/>
                </a:highlight>
                <a:latin typeface="Courier New"/>
                <a:cs typeface="Calibri"/>
              </a:rPr>
              <a:t> wordt genoemd </a:t>
            </a:r>
            <a:r>
              <a:rPr lang="nl-NL" b="1" dirty="0">
                <a:highlight>
                  <a:srgbClr val="C0C0C0"/>
                </a:highlight>
                <a:cs typeface="Calibri"/>
              </a:rPr>
              <a:t>  </a:t>
            </a:r>
            <a:endParaRPr lang="nl-NL" dirty="0">
              <a:cs typeface="Calibri"/>
            </a:endParaRPr>
          </a:p>
          <a:p>
            <a:pPr algn="l"/>
            <a:endParaRPr lang="nl-NL" dirty="0">
              <a:cs typeface="Calibri"/>
            </a:endParaRPr>
          </a:p>
        </p:txBody>
      </p:sp>
      <p:sp>
        <p:nvSpPr>
          <p:cNvPr id="33" name="Tekstballon: ovaal 32">
            <a:extLst>
              <a:ext uri="{FF2B5EF4-FFF2-40B4-BE49-F238E27FC236}">
                <a16:creationId xmlns:a16="http://schemas.microsoft.com/office/drawing/2014/main" id="{29E7142D-EEA0-45D8-8FF6-FCF92ED17B11}"/>
              </a:ext>
            </a:extLst>
          </p:cNvPr>
          <p:cNvSpPr/>
          <p:nvPr/>
        </p:nvSpPr>
        <p:spPr>
          <a:xfrm>
            <a:off x="7803092" y="926634"/>
            <a:ext cx="1782233" cy="612648"/>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cs typeface="Calibri"/>
              </a:rPr>
              <a:t>We are the boss!</a:t>
            </a:r>
          </a:p>
        </p:txBody>
      </p:sp>
    </p:spTree>
    <p:extLst>
      <p:ext uri="{BB962C8B-B14F-4D97-AF65-F5344CB8AC3E}">
        <p14:creationId xmlns:p14="http://schemas.microsoft.com/office/powerpoint/2010/main" val="23726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3" descr="Afbeelding met tekst, foto, boek&#10;&#10;Beschrijving is gegenereerd met zeer hoge betrouwbaarheid">
            <a:extLst>
              <a:ext uri="{FF2B5EF4-FFF2-40B4-BE49-F238E27FC236}">
                <a16:creationId xmlns:a16="http://schemas.microsoft.com/office/drawing/2014/main" id="{F08397CD-05E8-452E-84AB-EBC32D0B1BA4}"/>
              </a:ext>
            </a:extLst>
          </p:cNvPr>
          <p:cNvPicPr>
            <a:picLocks noChangeAspect="1"/>
          </p:cNvPicPr>
          <p:nvPr/>
        </p:nvPicPr>
        <p:blipFill rotWithShape="1">
          <a:blip r:embed="rId2"/>
          <a:srcRect r="-3" b="1299"/>
          <a:stretch/>
        </p:blipFill>
        <p:spPr>
          <a:xfrm>
            <a:off x="5162052" y="3272588"/>
            <a:ext cx="6105382" cy="3585411"/>
          </a:xfrm>
          <a:prstGeom prst="rect">
            <a:avLst/>
          </a:prstGeom>
        </p:spPr>
      </p:pic>
      <p:pic>
        <p:nvPicPr>
          <p:cNvPr id="11" name="Afbeelding 12" descr="Afbeelding met buiten&#10;&#10;Beschrijving is gegenereerd met hoge betrouwbaarheid">
            <a:extLst>
              <a:ext uri="{FF2B5EF4-FFF2-40B4-BE49-F238E27FC236}">
                <a16:creationId xmlns:a16="http://schemas.microsoft.com/office/drawing/2014/main" id="{34B2DBF2-17EC-4CA0-8F84-F0B560AFA414}"/>
              </a:ext>
            </a:extLst>
          </p:cNvPr>
          <p:cNvPicPr>
            <a:picLocks noChangeAspect="1"/>
          </p:cNvPicPr>
          <p:nvPr/>
        </p:nvPicPr>
        <p:blipFill rotWithShape="1">
          <a:blip r:embed="rId3"/>
          <a:srcRect t="14836" r="1" b="14058"/>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6" name="Rectangle 15">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76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63D76511-B298-4538-B9A0-114AFC4E291C}"/>
              </a:ext>
            </a:extLst>
          </p:cNvPr>
          <p:cNvSpPr txBox="1"/>
          <p:nvPr/>
        </p:nvSpPr>
        <p:spPr>
          <a:xfrm>
            <a:off x="81406" y="47272"/>
            <a:ext cx="1309796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In 1908 vindt onder de leiding van de </a:t>
            </a:r>
            <a:r>
              <a:rPr lang="nl-NL" sz="2400" b="1" i="1" dirty="0">
                <a:highlight>
                  <a:srgbClr val="C0C0C0"/>
                </a:highlight>
                <a:latin typeface="Courier New"/>
                <a:cs typeface="Calibri"/>
              </a:rPr>
              <a:t>Jong-Turken</a:t>
            </a:r>
            <a:r>
              <a:rPr lang="nl-NL" sz="2400" b="1" dirty="0">
                <a:highlight>
                  <a:srgbClr val="C0C0C0"/>
                </a:highlight>
                <a:latin typeface="Courier New"/>
                <a:cs typeface="Calibri"/>
              </a:rPr>
              <a:t> een revolutie plaats. Hun eisen zijn:</a:t>
            </a:r>
            <a:endParaRPr lang="nl-NL" dirty="0">
              <a:latin typeface="Courier New"/>
              <a:cs typeface="Calibri"/>
            </a:endParaRPr>
          </a:p>
        </p:txBody>
      </p:sp>
      <p:sp>
        <p:nvSpPr>
          <p:cNvPr id="4" name="Tekstvak 3">
            <a:extLst>
              <a:ext uri="{FF2B5EF4-FFF2-40B4-BE49-F238E27FC236}">
                <a16:creationId xmlns:a16="http://schemas.microsoft.com/office/drawing/2014/main" id="{60E9CE4A-515E-4CA9-AD06-A196CD9A0F31}"/>
              </a:ext>
            </a:extLst>
          </p:cNvPr>
          <p:cNvSpPr txBox="1"/>
          <p:nvPr/>
        </p:nvSpPr>
        <p:spPr>
          <a:xfrm>
            <a:off x="85449" y="2470839"/>
            <a:ext cx="12174329"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 Herstel van de parlementaire democratie en de grondwet uit 1876</a:t>
            </a:r>
          </a:p>
        </p:txBody>
      </p:sp>
      <p:sp>
        <p:nvSpPr>
          <p:cNvPr id="5" name="Tekstvak 4">
            <a:extLst>
              <a:ext uri="{FF2B5EF4-FFF2-40B4-BE49-F238E27FC236}">
                <a16:creationId xmlns:a16="http://schemas.microsoft.com/office/drawing/2014/main" id="{F15DEFD4-835B-4F3D-89FB-405E37578ACE}"/>
              </a:ext>
            </a:extLst>
          </p:cNvPr>
          <p:cNvSpPr txBox="1"/>
          <p:nvPr/>
        </p:nvSpPr>
        <p:spPr>
          <a:xfrm>
            <a:off x="51628" y="3077541"/>
            <a:ext cx="8552069"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ourier New"/>
              </a:rPr>
              <a:t>- Modernisering van het Ottomaanse Rijk</a:t>
            </a:r>
          </a:p>
        </p:txBody>
      </p:sp>
      <p:pic>
        <p:nvPicPr>
          <p:cNvPr id="6" name="Afbeelding 6" descr="Afbeelding met vectorafbeeldingen&#10;&#10;Beschrijving is gegenereerd met hoge betrouwbaarheid">
            <a:extLst>
              <a:ext uri="{FF2B5EF4-FFF2-40B4-BE49-F238E27FC236}">
                <a16:creationId xmlns:a16="http://schemas.microsoft.com/office/drawing/2014/main" id="{3FBB59FE-9044-46BB-BCEA-B2D64E3F65AA}"/>
              </a:ext>
            </a:extLst>
          </p:cNvPr>
          <p:cNvPicPr>
            <a:picLocks noChangeAspect="1"/>
          </p:cNvPicPr>
          <p:nvPr/>
        </p:nvPicPr>
        <p:blipFill>
          <a:blip r:embed="rId4"/>
          <a:stretch>
            <a:fillRect/>
          </a:stretch>
        </p:blipFill>
        <p:spPr>
          <a:xfrm>
            <a:off x="-2207" y="4027557"/>
            <a:ext cx="5040240" cy="2866886"/>
          </a:xfrm>
          <a:prstGeom prst="rect">
            <a:avLst/>
          </a:prstGeom>
        </p:spPr>
      </p:pic>
    </p:spTree>
    <p:extLst>
      <p:ext uri="{BB962C8B-B14F-4D97-AF65-F5344CB8AC3E}">
        <p14:creationId xmlns:p14="http://schemas.microsoft.com/office/powerpoint/2010/main" val="109765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fbeelding 14">
            <a:extLst>
              <a:ext uri="{FF2B5EF4-FFF2-40B4-BE49-F238E27FC236}">
                <a16:creationId xmlns:a16="http://schemas.microsoft.com/office/drawing/2014/main" id="{4A069EF4-D953-4741-8C79-D2205D30D2A4}"/>
              </a:ext>
            </a:extLst>
          </p:cNvPr>
          <p:cNvPicPr>
            <a:picLocks noChangeAspect="1"/>
          </p:cNvPicPr>
          <p:nvPr/>
        </p:nvPicPr>
        <p:blipFill>
          <a:blip r:embed="rId2"/>
          <a:stretch>
            <a:fillRect/>
          </a:stretch>
        </p:blipFill>
        <p:spPr>
          <a:xfrm>
            <a:off x="965200" y="1526439"/>
            <a:ext cx="2879083" cy="4136424"/>
          </a:xfrm>
          <a:prstGeom prst="rect">
            <a:avLst/>
          </a:prstGeom>
        </p:spPr>
      </p:pic>
      <p:sp>
        <p:nvSpPr>
          <p:cNvPr id="23" name="Rectangle 22">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4" descr="Afbeelding met persoon, man, binnen, muur&#10;&#10;Beschrijving is gegenereerd met zeer hoge betrouwbaarheid">
            <a:extLst>
              <a:ext uri="{FF2B5EF4-FFF2-40B4-BE49-F238E27FC236}">
                <a16:creationId xmlns:a16="http://schemas.microsoft.com/office/drawing/2014/main" id="{91515A66-6CB1-4553-A20F-0293A2F00C62}"/>
              </a:ext>
            </a:extLst>
          </p:cNvPr>
          <p:cNvPicPr>
            <a:picLocks noChangeAspect="1"/>
          </p:cNvPicPr>
          <p:nvPr/>
        </p:nvPicPr>
        <p:blipFill>
          <a:blip r:embed="rId3"/>
          <a:stretch>
            <a:fillRect/>
          </a:stretch>
        </p:blipFill>
        <p:spPr>
          <a:xfrm>
            <a:off x="4659020" y="1616168"/>
            <a:ext cx="2758882" cy="3946939"/>
          </a:xfrm>
          <a:prstGeom prst="rect">
            <a:avLst/>
          </a:prstGeom>
        </p:spPr>
      </p:pic>
      <p:sp>
        <p:nvSpPr>
          <p:cNvPr id="25" name="Rectangle 24">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2" descr="Afbeelding met tekst, boek, binnen&#10;&#10;Beschrijving is gegenereerd met zeer hoge betrouwbaarheid">
            <a:extLst>
              <a:ext uri="{FF2B5EF4-FFF2-40B4-BE49-F238E27FC236}">
                <a16:creationId xmlns:a16="http://schemas.microsoft.com/office/drawing/2014/main" id="{F7C0D442-B0B0-4A1D-860B-E79349746D51}"/>
              </a:ext>
            </a:extLst>
          </p:cNvPr>
          <p:cNvPicPr>
            <a:picLocks noChangeAspect="1"/>
          </p:cNvPicPr>
          <p:nvPr/>
        </p:nvPicPr>
        <p:blipFill>
          <a:blip r:embed="rId4"/>
          <a:stretch>
            <a:fillRect/>
          </a:stretch>
        </p:blipFill>
        <p:spPr>
          <a:xfrm>
            <a:off x="8377071" y="1524142"/>
            <a:ext cx="2814099" cy="4019541"/>
          </a:xfrm>
          <a:prstGeom prst="rect">
            <a:avLst/>
          </a:prstGeom>
        </p:spPr>
      </p:pic>
      <p:sp>
        <p:nvSpPr>
          <p:cNvPr id="22" name="Tekstvak 1">
            <a:extLst>
              <a:ext uri="{FF2B5EF4-FFF2-40B4-BE49-F238E27FC236}">
                <a16:creationId xmlns:a16="http://schemas.microsoft.com/office/drawing/2014/main" id="{11C2410B-4D65-4821-A5BE-1EF5C06CADF1}"/>
              </a:ext>
            </a:extLst>
          </p:cNvPr>
          <p:cNvSpPr txBox="1"/>
          <p:nvPr/>
        </p:nvSpPr>
        <p:spPr>
          <a:xfrm>
            <a:off x="549965" y="97181"/>
            <a:ext cx="11224589" cy="830997"/>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400" b="1" dirty="0">
                <a:highlight>
                  <a:srgbClr val="C0C0C0"/>
                </a:highlight>
                <a:latin typeface="Courier New"/>
                <a:cs typeface="Calibri"/>
              </a:rPr>
              <a:t>De opstandige Abdul </a:t>
            </a:r>
            <a:r>
              <a:rPr lang="nl-NL" sz="2400" b="1" dirty="0" err="1">
                <a:highlight>
                  <a:srgbClr val="C0C0C0"/>
                </a:highlight>
                <a:latin typeface="Courier New"/>
                <a:cs typeface="Calibri"/>
              </a:rPr>
              <a:t>Hamid</a:t>
            </a:r>
            <a:r>
              <a:rPr lang="nl-NL" sz="2400" b="1" dirty="0">
                <a:highlight>
                  <a:srgbClr val="C0C0C0"/>
                </a:highlight>
                <a:latin typeface="Courier New"/>
                <a:cs typeface="Calibri"/>
              </a:rPr>
              <a:t> II wordt in 1909 vervangen door zijn jongere broer Mehmet V </a:t>
            </a:r>
            <a:endParaRPr lang="nl-NL" dirty="0">
              <a:cs typeface="Calibri"/>
            </a:endParaRPr>
          </a:p>
        </p:txBody>
      </p:sp>
      <p:sp>
        <p:nvSpPr>
          <p:cNvPr id="17" name="Tekstvak 16">
            <a:extLst>
              <a:ext uri="{FF2B5EF4-FFF2-40B4-BE49-F238E27FC236}">
                <a16:creationId xmlns:a16="http://schemas.microsoft.com/office/drawing/2014/main" id="{97C06294-76B2-4E1C-9B85-17670AD326F2}"/>
              </a:ext>
            </a:extLst>
          </p:cNvPr>
          <p:cNvSpPr txBox="1"/>
          <p:nvPr/>
        </p:nvSpPr>
        <p:spPr>
          <a:xfrm>
            <a:off x="1630845" y="5739019"/>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Mehmet V</a:t>
            </a:r>
            <a:endParaRPr lang="nl-NL" b="1" dirty="0">
              <a:highlight>
                <a:srgbClr val="C0C0C0"/>
              </a:highlight>
              <a:cs typeface="Calibri"/>
            </a:endParaRPr>
          </a:p>
        </p:txBody>
      </p:sp>
      <p:sp>
        <p:nvSpPr>
          <p:cNvPr id="18" name="Tekstvak 17">
            <a:extLst>
              <a:ext uri="{FF2B5EF4-FFF2-40B4-BE49-F238E27FC236}">
                <a16:creationId xmlns:a16="http://schemas.microsoft.com/office/drawing/2014/main" id="{C8197A23-4F80-4A64-BAD6-163C0806EEAE}"/>
              </a:ext>
            </a:extLst>
          </p:cNvPr>
          <p:cNvSpPr txBox="1"/>
          <p:nvPr/>
        </p:nvSpPr>
        <p:spPr>
          <a:xfrm>
            <a:off x="5285547" y="567206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err="1">
                <a:highlight>
                  <a:srgbClr val="C0C0C0"/>
                </a:highlight>
                <a:latin typeface="Courier New"/>
                <a:cs typeface="Calibri"/>
              </a:rPr>
              <a:t>Enver</a:t>
            </a:r>
            <a:r>
              <a:rPr lang="nl-NL" b="1" dirty="0">
                <a:highlight>
                  <a:srgbClr val="C0C0C0"/>
                </a:highlight>
                <a:latin typeface="Courier New"/>
                <a:cs typeface="Calibri"/>
              </a:rPr>
              <a:t> </a:t>
            </a:r>
            <a:r>
              <a:rPr lang="nl-NL" b="1" dirty="0" err="1">
                <a:highlight>
                  <a:srgbClr val="C0C0C0"/>
                </a:highlight>
                <a:latin typeface="Courier New"/>
                <a:cs typeface="Calibri"/>
              </a:rPr>
              <a:t>Pa</a:t>
            </a:r>
            <a:r>
              <a:rPr lang="nl-NL" b="1" dirty="0" err="1">
                <a:highlight>
                  <a:srgbClr val="C0C0C0"/>
                </a:highlight>
                <a:latin typeface="Courier New"/>
                <a:cs typeface="Courier New"/>
              </a:rPr>
              <a:t>şa</a:t>
            </a:r>
            <a:endParaRPr lang="nl-NL" sz="1200" b="1" dirty="0" err="1">
              <a:highlight>
                <a:srgbClr val="C0C0C0"/>
              </a:highlight>
              <a:latin typeface="Courier New"/>
              <a:cs typeface="Courier New"/>
            </a:endParaRPr>
          </a:p>
        </p:txBody>
      </p:sp>
      <p:sp>
        <p:nvSpPr>
          <p:cNvPr id="20" name="Tekstvak 19">
            <a:extLst>
              <a:ext uri="{FF2B5EF4-FFF2-40B4-BE49-F238E27FC236}">
                <a16:creationId xmlns:a16="http://schemas.microsoft.com/office/drawing/2014/main" id="{5968F3B8-183F-40B0-B886-DB987B7E74FC}"/>
              </a:ext>
            </a:extLst>
          </p:cNvPr>
          <p:cNvSpPr txBox="1"/>
          <p:nvPr/>
        </p:nvSpPr>
        <p:spPr>
          <a:xfrm>
            <a:off x="8291443" y="5641008"/>
            <a:ext cx="286467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highlight>
                  <a:srgbClr val="C0C0C0"/>
                </a:highlight>
                <a:latin typeface="Courier New"/>
                <a:cs typeface="Calibri"/>
              </a:rPr>
              <a:t>De moord op minister van Oorlog in 1913</a:t>
            </a:r>
          </a:p>
        </p:txBody>
      </p:sp>
      <p:sp>
        <p:nvSpPr>
          <p:cNvPr id="24" name="Tekstvak 23">
            <a:extLst>
              <a:ext uri="{FF2B5EF4-FFF2-40B4-BE49-F238E27FC236}">
                <a16:creationId xmlns:a16="http://schemas.microsoft.com/office/drawing/2014/main" id="{F110519C-4492-4B4E-8446-1B9EE48C5EC1}"/>
              </a:ext>
            </a:extLst>
          </p:cNvPr>
          <p:cNvSpPr txBox="1"/>
          <p:nvPr/>
        </p:nvSpPr>
        <p:spPr>
          <a:xfrm>
            <a:off x="615536" y="924753"/>
            <a:ext cx="1136815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In de jaren na 1909 trekt het Turks nationalistische militaire driemanschap, met </a:t>
            </a:r>
            <a:r>
              <a:rPr lang="nl-NL" b="1" dirty="0" err="1">
                <a:highlight>
                  <a:srgbClr val="C0C0C0"/>
                </a:highlight>
                <a:latin typeface="Courier New"/>
                <a:cs typeface="Calibri"/>
              </a:rPr>
              <a:t>Enver</a:t>
            </a:r>
            <a:r>
              <a:rPr lang="nl-NL" b="1" dirty="0">
                <a:highlight>
                  <a:srgbClr val="C0C0C0"/>
                </a:highlight>
                <a:latin typeface="Courier New"/>
                <a:cs typeface="Calibri"/>
              </a:rPr>
              <a:t> </a:t>
            </a:r>
            <a:r>
              <a:rPr lang="nl-NL" b="1" dirty="0" err="1">
                <a:highlight>
                  <a:srgbClr val="C0C0C0"/>
                </a:highlight>
                <a:latin typeface="Courier New"/>
                <a:cs typeface="Calibri"/>
              </a:rPr>
              <a:t>Paşa</a:t>
            </a:r>
            <a:r>
              <a:rPr lang="nl-NL" b="1" dirty="0">
                <a:highlight>
                  <a:srgbClr val="C0C0C0"/>
                </a:highlight>
                <a:latin typeface="Courier New"/>
                <a:cs typeface="Calibri"/>
              </a:rPr>
              <a:t> als belangrijkste persoon, steeds meer de macht naar zich toe</a:t>
            </a:r>
          </a:p>
        </p:txBody>
      </p:sp>
      <p:sp>
        <p:nvSpPr>
          <p:cNvPr id="26" name="Tekstvak 25">
            <a:extLst>
              <a:ext uri="{FF2B5EF4-FFF2-40B4-BE49-F238E27FC236}">
                <a16:creationId xmlns:a16="http://schemas.microsoft.com/office/drawing/2014/main" id="{512AA12E-10A1-4E6D-897D-76FCEBBE5313}"/>
              </a:ext>
            </a:extLst>
          </p:cNvPr>
          <p:cNvSpPr txBox="1"/>
          <p:nvPr/>
        </p:nvSpPr>
        <p:spPr>
          <a:xfrm>
            <a:off x="614845" y="4899716"/>
            <a:ext cx="1130189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Tijdens de voor de Ottomanen desastreuze Eerste Balkanoorlog (1912-1913) pleegt het militaire driemanschap in 1913 een staatsgreep </a:t>
            </a:r>
            <a:r>
              <a:rPr lang="nl-NL" dirty="0">
                <a:cs typeface="Calibri"/>
              </a:rPr>
              <a:t> </a:t>
            </a:r>
          </a:p>
        </p:txBody>
      </p:sp>
      <p:sp>
        <p:nvSpPr>
          <p:cNvPr id="27" name="Pijl: omhoog 26">
            <a:extLst>
              <a:ext uri="{FF2B5EF4-FFF2-40B4-BE49-F238E27FC236}">
                <a16:creationId xmlns:a16="http://schemas.microsoft.com/office/drawing/2014/main" id="{8507DBFE-974B-464D-8365-808D685F81E9}"/>
              </a:ext>
            </a:extLst>
          </p:cNvPr>
          <p:cNvSpPr/>
          <p:nvPr/>
        </p:nvSpPr>
        <p:spPr>
          <a:xfrm>
            <a:off x="8910656" y="3810159"/>
            <a:ext cx="485913" cy="9939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ballon: ovaal 27">
            <a:extLst>
              <a:ext uri="{FF2B5EF4-FFF2-40B4-BE49-F238E27FC236}">
                <a16:creationId xmlns:a16="http://schemas.microsoft.com/office/drawing/2014/main" id="{976B1BF1-1C42-4BD6-BFA0-8E6889DE319C}"/>
              </a:ext>
            </a:extLst>
          </p:cNvPr>
          <p:cNvSpPr/>
          <p:nvPr/>
        </p:nvSpPr>
        <p:spPr>
          <a:xfrm>
            <a:off x="5981148" y="1355719"/>
            <a:ext cx="2043042" cy="1015998"/>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solidFill>
                  <a:schemeClr val="tx1"/>
                </a:solidFill>
                <a:cs typeface="Calibri"/>
              </a:rPr>
              <a:t>Now</a:t>
            </a:r>
            <a:r>
              <a:rPr lang="nl-NL" sz="1600" dirty="0">
                <a:solidFill>
                  <a:schemeClr val="tx1"/>
                </a:solidFill>
                <a:cs typeface="Calibri"/>
              </a:rPr>
              <a:t> we are </a:t>
            </a:r>
            <a:r>
              <a:rPr lang="nl-NL" sz="1600" dirty="0" err="1">
                <a:solidFill>
                  <a:schemeClr val="tx1"/>
                </a:solidFill>
                <a:cs typeface="Calibri"/>
              </a:rPr>
              <a:t>really</a:t>
            </a:r>
            <a:r>
              <a:rPr lang="nl-NL" sz="1600" dirty="0">
                <a:solidFill>
                  <a:schemeClr val="tx1"/>
                </a:solidFill>
                <a:cs typeface="Calibri"/>
              </a:rPr>
              <a:t> in charge!</a:t>
            </a:r>
            <a:endParaRPr lang="nl-NL" sz="1600">
              <a:solidFill>
                <a:schemeClr val="tx1"/>
              </a:solidFill>
              <a:cs typeface="Calibri"/>
            </a:endParaRPr>
          </a:p>
        </p:txBody>
      </p:sp>
      <p:sp>
        <p:nvSpPr>
          <p:cNvPr id="29" name="Tekstballon: ovaal 28">
            <a:extLst>
              <a:ext uri="{FF2B5EF4-FFF2-40B4-BE49-F238E27FC236}">
                <a16:creationId xmlns:a16="http://schemas.microsoft.com/office/drawing/2014/main" id="{01F90883-4883-46A5-BDE9-5AF39DA78BDC}"/>
              </a:ext>
            </a:extLst>
          </p:cNvPr>
          <p:cNvSpPr/>
          <p:nvPr/>
        </p:nvSpPr>
        <p:spPr>
          <a:xfrm>
            <a:off x="2800626" y="1565545"/>
            <a:ext cx="1656521" cy="872434"/>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cs typeface="Calibri"/>
              </a:rPr>
              <a:t>I wil </a:t>
            </a:r>
            <a:r>
              <a:rPr lang="nl-NL" dirty="0" err="1">
                <a:solidFill>
                  <a:schemeClr val="tx1"/>
                </a:solidFill>
                <a:cs typeface="Calibri"/>
              </a:rPr>
              <a:t>obey</a:t>
            </a:r>
            <a:r>
              <a:rPr lang="nl-NL" dirty="0">
                <a:cs typeface="Calibri"/>
              </a:rPr>
              <a:t> </a:t>
            </a:r>
            <a:endParaRPr lang="nl-NL" dirty="0"/>
          </a:p>
        </p:txBody>
      </p:sp>
    </p:spTree>
    <p:extLst>
      <p:ext uri="{BB962C8B-B14F-4D97-AF65-F5344CB8AC3E}">
        <p14:creationId xmlns:p14="http://schemas.microsoft.com/office/powerpoint/2010/main" val="94619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6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kstvak 20">
            <a:extLst>
              <a:ext uri="{FF2B5EF4-FFF2-40B4-BE49-F238E27FC236}">
                <a16:creationId xmlns:a16="http://schemas.microsoft.com/office/drawing/2014/main" id="{78B53489-9372-4205-8748-520BAE738773}"/>
              </a:ext>
            </a:extLst>
          </p:cNvPr>
          <p:cNvSpPr txBox="1"/>
          <p:nvPr/>
        </p:nvSpPr>
        <p:spPr>
          <a:xfrm>
            <a:off x="583095" y="5652051"/>
            <a:ext cx="11202504"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Tijdens de Eerste Wereldoorlog (1914-1918) kiest het Ottomaanse Rijk de kant van de Centralen (Duitsland, Oostenrijk-Hongarije en Bulgarije) </a:t>
            </a:r>
          </a:p>
        </p:txBody>
      </p:sp>
      <p:sp>
        <p:nvSpPr>
          <p:cNvPr id="25" name="Tekstvak 1">
            <a:extLst>
              <a:ext uri="{FF2B5EF4-FFF2-40B4-BE49-F238E27FC236}">
                <a16:creationId xmlns:a16="http://schemas.microsoft.com/office/drawing/2014/main" id="{CBF5A610-9CDB-415F-865A-D6A08CDAF1AA}"/>
              </a:ext>
            </a:extLst>
          </p:cNvPr>
          <p:cNvSpPr txBox="1"/>
          <p:nvPr/>
        </p:nvSpPr>
        <p:spPr>
          <a:xfrm>
            <a:off x="405712" y="483011"/>
            <a:ext cx="10606155"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cs typeface="Calibri"/>
              </a:rPr>
              <a:t>Het driemanschap voert een Turks nationalistisch beleid, wat frictie oplevert met de Arabische bevolking van het rijk</a:t>
            </a:r>
            <a:r>
              <a:rPr lang="nl-NL" dirty="0">
                <a:highlight>
                  <a:srgbClr val="C0C0C0"/>
                </a:highlight>
                <a:latin typeface="Courier New"/>
                <a:cs typeface="Calibri"/>
              </a:rPr>
              <a:t> </a:t>
            </a:r>
          </a:p>
        </p:txBody>
      </p:sp>
      <p:sp>
        <p:nvSpPr>
          <p:cNvPr id="28" name="Tekstvak 1">
            <a:extLst>
              <a:ext uri="{FF2B5EF4-FFF2-40B4-BE49-F238E27FC236}">
                <a16:creationId xmlns:a16="http://schemas.microsoft.com/office/drawing/2014/main" id="{4C303E8C-AE07-4DEE-940B-14D8CB194756}"/>
              </a:ext>
            </a:extLst>
          </p:cNvPr>
          <p:cNvSpPr txBox="1"/>
          <p:nvPr/>
        </p:nvSpPr>
        <p:spPr>
          <a:xfrm>
            <a:off x="439533" y="1146314"/>
            <a:ext cx="12814850"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rPr>
              <a:t>De Arabieren beginnen een zelfbewustzijn te ontwikkelen, wat ook wel het </a:t>
            </a:r>
            <a:r>
              <a:rPr lang="nl-NL" b="1" i="1" dirty="0" err="1">
                <a:highlight>
                  <a:srgbClr val="C0C0C0"/>
                </a:highlight>
                <a:latin typeface="Courier New"/>
              </a:rPr>
              <a:t>Arabisme</a:t>
            </a:r>
            <a:r>
              <a:rPr lang="nl-NL" b="1" dirty="0">
                <a:highlight>
                  <a:srgbClr val="C0C0C0"/>
                </a:highlight>
                <a:latin typeface="Courier New"/>
              </a:rPr>
              <a:t> </a:t>
            </a:r>
            <a:endParaRPr lang="nl-NL" b="1" dirty="0">
              <a:highlight>
                <a:srgbClr val="C0C0C0"/>
              </a:highlight>
              <a:latin typeface="Courier New"/>
              <a:cs typeface="Calibri"/>
            </a:endParaRPr>
          </a:p>
          <a:p>
            <a:r>
              <a:rPr lang="nl-NL" b="1" dirty="0">
                <a:highlight>
                  <a:srgbClr val="C0C0C0"/>
                </a:highlight>
                <a:latin typeface="Courier New"/>
              </a:rPr>
              <a:t>wordt genoemd</a:t>
            </a:r>
            <a:endParaRPr lang="nl-NL" b="1" dirty="0">
              <a:highlight>
                <a:srgbClr val="C0C0C0"/>
              </a:highlight>
              <a:latin typeface="Courier New"/>
              <a:cs typeface="Calibri"/>
            </a:endParaRPr>
          </a:p>
        </p:txBody>
      </p:sp>
      <p:pic>
        <p:nvPicPr>
          <p:cNvPr id="29" name="Afbeelding 29">
            <a:extLst>
              <a:ext uri="{FF2B5EF4-FFF2-40B4-BE49-F238E27FC236}">
                <a16:creationId xmlns:a16="http://schemas.microsoft.com/office/drawing/2014/main" id="{4360B979-D14B-4FF8-A861-F5F62435EBF2}"/>
              </a:ext>
            </a:extLst>
          </p:cNvPr>
          <p:cNvPicPr>
            <a:picLocks noChangeAspect="1"/>
          </p:cNvPicPr>
          <p:nvPr/>
        </p:nvPicPr>
        <p:blipFill>
          <a:blip r:embed="rId2"/>
          <a:stretch>
            <a:fillRect/>
          </a:stretch>
        </p:blipFill>
        <p:spPr>
          <a:xfrm>
            <a:off x="5849257" y="1846944"/>
            <a:ext cx="5186437" cy="3563256"/>
          </a:xfrm>
          <a:prstGeom prst="rect">
            <a:avLst/>
          </a:prstGeom>
        </p:spPr>
      </p:pic>
      <p:pic>
        <p:nvPicPr>
          <p:cNvPr id="31" name="Afbeelding 31" descr="Afbeelding met persoon, gebouw, staand, buiten&#10;&#10;Beschrijving is gegenereerd met hoge betrouwbaarheid">
            <a:extLst>
              <a:ext uri="{FF2B5EF4-FFF2-40B4-BE49-F238E27FC236}">
                <a16:creationId xmlns:a16="http://schemas.microsoft.com/office/drawing/2014/main" id="{5703E70A-0881-4AEB-B2F0-9172B0D92FC5}"/>
              </a:ext>
            </a:extLst>
          </p:cNvPr>
          <p:cNvPicPr>
            <a:picLocks noChangeAspect="1"/>
          </p:cNvPicPr>
          <p:nvPr/>
        </p:nvPicPr>
        <p:blipFill>
          <a:blip r:embed="rId3"/>
          <a:stretch>
            <a:fillRect/>
          </a:stretch>
        </p:blipFill>
        <p:spPr>
          <a:xfrm>
            <a:off x="1625298" y="1850043"/>
            <a:ext cx="2893785" cy="3581248"/>
          </a:xfrm>
          <a:prstGeom prst="rect">
            <a:avLst/>
          </a:prstGeom>
        </p:spPr>
      </p:pic>
    </p:spTree>
    <p:extLst>
      <p:ext uri="{BB962C8B-B14F-4D97-AF65-F5344CB8AC3E}">
        <p14:creationId xmlns:p14="http://schemas.microsoft.com/office/powerpoint/2010/main" val="32713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11" descr="Afbeelding met foto, militair uniform, poseren, persoon&#10;&#10;Beschrijving is gegenereerd met zeer hoge betrouwbaarheid">
            <a:extLst>
              <a:ext uri="{FF2B5EF4-FFF2-40B4-BE49-F238E27FC236}">
                <a16:creationId xmlns:a16="http://schemas.microsoft.com/office/drawing/2014/main" id="{4BD7CD21-134C-4C65-9E24-086D40AB2142}"/>
              </a:ext>
            </a:extLst>
          </p:cNvPr>
          <p:cNvPicPr>
            <a:picLocks noChangeAspect="1"/>
          </p:cNvPicPr>
          <p:nvPr/>
        </p:nvPicPr>
        <p:blipFill rotWithShape="1">
          <a:blip r:embed="rId2"/>
          <a:srcRect t="2145" r="-3" b="9874"/>
          <a:stretch/>
        </p:blipFill>
        <p:spPr>
          <a:xfrm>
            <a:off x="5162052" y="3272588"/>
            <a:ext cx="6105382" cy="3585411"/>
          </a:xfrm>
          <a:prstGeom prst="rect">
            <a:avLst/>
          </a:prstGeom>
        </p:spPr>
      </p:pic>
      <p:pic>
        <p:nvPicPr>
          <p:cNvPr id="2" name="Afbeelding 2" descr="Afbeelding met persoon, lucht, buiten, militair uniform&#10;&#10;Beschrijving is gegenereerd met zeer hoge betrouwbaarheid">
            <a:extLst>
              <a:ext uri="{FF2B5EF4-FFF2-40B4-BE49-F238E27FC236}">
                <a16:creationId xmlns:a16="http://schemas.microsoft.com/office/drawing/2014/main" id="{63DCEFCE-C933-4FC2-BB01-49E53532F7F9}"/>
              </a:ext>
            </a:extLst>
          </p:cNvPr>
          <p:cNvPicPr>
            <a:picLocks noChangeAspect="1"/>
          </p:cNvPicPr>
          <p:nvPr/>
        </p:nvPicPr>
        <p:blipFill rotWithShape="1">
          <a:blip r:embed="rId3"/>
          <a:srcRect t="21819" r="1" b="3345"/>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4" name="Afbeelding 4" descr="Afbeelding met buiten, lucht, persoon, gras&#10;&#10;Beschrijving is gegenereerd met zeer hoge betrouwbaarheid">
            <a:extLst>
              <a:ext uri="{FF2B5EF4-FFF2-40B4-BE49-F238E27FC236}">
                <a16:creationId xmlns:a16="http://schemas.microsoft.com/office/drawing/2014/main" id="{7E2AAAEC-ACA9-44F6-8E53-8B84553117B8}"/>
              </a:ext>
            </a:extLst>
          </p:cNvPr>
          <p:cNvPicPr>
            <a:picLocks noChangeAspect="1"/>
          </p:cNvPicPr>
          <p:nvPr/>
        </p:nvPicPr>
        <p:blipFill rotWithShape="1">
          <a:blip r:embed="rId4"/>
          <a:srcRect b="26052"/>
          <a:stretch/>
        </p:blipFill>
        <p:spPr>
          <a:xfrm>
            <a:off x="483811" y="3981109"/>
            <a:ext cx="3985187" cy="2792224"/>
          </a:xfrm>
          <a:prstGeom prst="rect">
            <a:avLst/>
          </a:prstGeom>
        </p:spPr>
      </p:pic>
      <p:sp>
        <p:nvSpPr>
          <p:cNvPr id="22" name="Rectangle 21">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kstvak 1">
            <a:extLst>
              <a:ext uri="{FF2B5EF4-FFF2-40B4-BE49-F238E27FC236}">
                <a16:creationId xmlns:a16="http://schemas.microsoft.com/office/drawing/2014/main" id="{5CCFAD74-5D29-4DAB-8A04-43262B4E0CF6}"/>
              </a:ext>
            </a:extLst>
          </p:cNvPr>
          <p:cNvSpPr txBox="1"/>
          <p:nvPr/>
        </p:nvSpPr>
        <p:spPr>
          <a:xfrm>
            <a:off x="-29028" y="2668208"/>
            <a:ext cx="11790435" cy="1015663"/>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b="1" dirty="0">
                <a:highlight>
                  <a:srgbClr val="C0C0C0"/>
                </a:highlight>
                <a:latin typeface="Courier New"/>
                <a:cs typeface="Calibri"/>
              </a:rPr>
              <a:t>De oorlog verloopt niet goed voor het Ottomaanse Rijk. Een aanval op het Suezkanaal wordt door de Britten afgeslagen en ook het offensief tegen de Russen in de Kaukasus loopt uit op een ramp </a:t>
            </a:r>
          </a:p>
        </p:txBody>
      </p:sp>
      <p:pic>
        <p:nvPicPr>
          <p:cNvPr id="19" name="Afbeelding 19" descr="Afbeelding met buiten, militair uniform, kleding&#10;&#10;Beschrijving is gegenereerd met zeer hoge betrouwbaarheid">
            <a:extLst>
              <a:ext uri="{FF2B5EF4-FFF2-40B4-BE49-F238E27FC236}">
                <a16:creationId xmlns:a16="http://schemas.microsoft.com/office/drawing/2014/main" id="{BC8789B3-CBCF-4A5B-B283-F8D24D83D4DD}"/>
              </a:ext>
            </a:extLst>
          </p:cNvPr>
          <p:cNvPicPr>
            <a:picLocks noChangeAspect="1"/>
          </p:cNvPicPr>
          <p:nvPr/>
        </p:nvPicPr>
        <p:blipFill>
          <a:blip r:embed="rId5"/>
          <a:stretch>
            <a:fillRect/>
          </a:stretch>
        </p:blipFill>
        <p:spPr>
          <a:xfrm>
            <a:off x="7748209" y="73781"/>
            <a:ext cx="3045582" cy="2585962"/>
          </a:xfrm>
          <a:prstGeom prst="rect">
            <a:avLst/>
          </a:prstGeom>
        </p:spPr>
      </p:pic>
      <p:sp>
        <p:nvSpPr>
          <p:cNvPr id="21" name="Pijl: links 20">
            <a:extLst>
              <a:ext uri="{FF2B5EF4-FFF2-40B4-BE49-F238E27FC236}">
                <a16:creationId xmlns:a16="http://schemas.microsoft.com/office/drawing/2014/main" id="{96FCF430-D995-4813-9477-86FD54B2B29F}"/>
              </a:ext>
            </a:extLst>
          </p:cNvPr>
          <p:cNvSpPr/>
          <p:nvPr/>
        </p:nvSpPr>
        <p:spPr>
          <a:xfrm>
            <a:off x="7283498" y="3424053"/>
            <a:ext cx="2564189" cy="507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cs typeface="Calibri"/>
              </a:rPr>
              <a:t>Herken je deze man? </a:t>
            </a:r>
            <a:endParaRPr lang="nl-NL" dirty="0"/>
          </a:p>
        </p:txBody>
      </p:sp>
      <p:sp>
        <p:nvSpPr>
          <p:cNvPr id="23" name="Tekstvak 22">
            <a:extLst>
              <a:ext uri="{FF2B5EF4-FFF2-40B4-BE49-F238E27FC236}">
                <a16:creationId xmlns:a16="http://schemas.microsoft.com/office/drawing/2014/main" id="{309692F3-4A85-4D8A-8C6F-DFE161097FB7}"/>
              </a:ext>
            </a:extLst>
          </p:cNvPr>
          <p:cNvSpPr txBox="1"/>
          <p:nvPr/>
        </p:nvSpPr>
        <p:spPr>
          <a:xfrm>
            <a:off x="5165123" y="5612642"/>
            <a:ext cx="6952341"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Alleen de Slag om </a:t>
            </a:r>
            <a:r>
              <a:rPr lang="nl-NL" b="1" dirty="0" err="1">
                <a:highlight>
                  <a:srgbClr val="C0C0C0"/>
                </a:highlight>
                <a:latin typeface="Courier New"/>
                <a:cs typeface="Calibri"/>
              </a:rPr>
              <a:t>Gallipoli</a:t>
            </a:r>
            <a:r>
              <a:rPr lang="nl-NL" b="1" dirty="0">
                <a:highlight>
                  <a:srgbClr val="C0C0C0"/>
                </a:highlight>
                <a:latin typeface="Courier New"/>
                <a:cs typeface="Calibri"/>
              </a:rPr>
              <a:t> in 1915 verloopt succesvol. Een van de helden van deze slag, Mustafa </a:t>
            </a:r>
            <a:r>
              <a:rPr lang="nl-NL" b="1" dirty="0" err="1">
                <a:highlight>
                  <a:srgbClr val="C0C0C0"/>
                </a:highlight>
                <a:latin typeface="Courier New"/>
                <a:cs typeface="Calibri"/>
              </a:rPr>
              <a:t>Kemal</a:t>
            </a:r>
            <a:r>
              <a:rPr lang="nl-NL" b="1" dirty="0">
                <a:highlight>
                  <a:srgbClr val="C0C0C0"/>
                </a:highlight>
                <a:latin typeface="Courier New"/>
                <a:cs typeface="Calibri"/>
              </a:rPr>
              <a:t>, wordt later de oprichter van de Turkse republiek</a:t>
            </a:r>
          </a:p>
        </p:txBody>
      </p:sp>
    </p:spTree>
    <p:extLst>
      <p:ext uri="{BB962C8B-B14F-4D97-AF65-F5344CB8AC3E}">
        <p14:creationId xmlns:p14="http://schemas.microsoft.com/office/powerpoint/2010/main" val="13023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9" name="Freeform: Shape 8">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Afbeelding 2" descr="Afbeelding met tekst, gebouw, boek, buiten&#10;&#10;Beschrijving is gegenereerd met zeer hoge betrouwbaarheid">
            <a:extLst>
              <a:ext uri="{FF2B5EF4-FFF2-40B4-BE49-F238E27FC236}">
                <a16:creationId xmlns:a16="http://schemas.microsoft.com/office/drawing/2014/main" id="{2C1F7990-5C04-4518-B378-6065D236E70C}"/>
              </a:ext>
            </a:extLst>
          </p:cNvPr>
          <p:cNvPicPr>
            <a:picLocks noChangeAspect="1"/>
          </p:cNvPicPr>
          <p:nvPr/>
        </p:nvPicPr>
        <p:blipFill rotWithShape="1">
          <a:blip r:embed="rId2"/>
          <a:srcRect t="29211" r="2" b="22259"/>
          <a:stretch/>
        </p:blipFill>
        <p:spPr>
          <a:xfrm>
            <a:off x="2257816" y="653154"/>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Tekstvak 3">
            <a:extLst>
              <a:ext uri="{FF2B5EF4-FFF2-40B4-BE49-F238E27FC236}">
                <a16:creationId xmlns:a16="http://schemas.microsoft.com/office/drawing/2014/main" id="{3231CFD6-98C0-4FE3-A6F9-89B025C54314}"/>
              </a:ext>
            </a:extLst>
          </p:cNvPr>
          <p:cNvSpPr txBox="1"/>
          <p:nvPr/>
        </p:nvSpPr>
        <p:spPr>
          <a:xfrm>
            <a:off x="285447" y="128209"/>
            <a:ext cx="11040532"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Tijdens de oorlog vinden er grootschalige deportaties van en moordpartijen op de Armeense bevolking plaats. Sommigen spreken van de Armeense genocide en anderen van de Armeense kwestie. Waarom?</a:t>
            </a:r>
          </a:p>
        </p:txBody>
      </p:sp>
      <p:sp>
        <p:nvSpPr>
          <p:cNvPr id="5" name="Tekstvak 4">
            <a:extLst>
              <a:ext uri="{FF2B5EF4-FFF2-40B4-BE49-F238E27FC236}">
                <a16:creationId xmlns:a16="http://schemas.microsoft.com/office/drawing/2014/main" id="{9EAD4A41-6DAF-474C-8C3E-D6A0C321A939}"/>
              </a:ext>
            </a:extLst>
          </p:cNvPr>
          <p:cNvSpPr txBox="1"/>
          <p:nvPr/>
        </p:nvSpPr>
        <p:spPr>
          <a:xfrm>
            <a:off x="285447" y="1179748"/>
            <a:ext cx="10738151"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ourier New"/>
              </a:rPr>
              <a:t>- De christelijke Armeniërs worden als mogelijke handlangers van de Russen gezien en worden als zondebok aangewezen voor het verval van het Ottomaanse Rijk</a:t>
            </a:r>
          </a:p>
        </p:txBody>
      </p:sp>
      <p:sp>
        <p:nvSpPr>
          <p:cNvPr id="6" name="Tekstvak 5">
            <a:extLst>
              <a:ext uri="{FF2B5EF4-FFF2-40B4-BE49-F238E27FC236}">
                <a16:creationId xmlns:a16="http://schemas.microsoft.com/office/drawing/2014/main" id="{DAAFCBB3-67F2-46B4-BBB4-2582B46C72A2}"/>
              </a:ext>
            </a:extLst>
          </p:cNvPr>
          <p:cNvSpPr txBox="1"/>
          <p:nvPr/>
        </p:nvSpPr>
        <p:spPr>
          <a:xfrm>
            <a:off x="486531" y="5614912"/>
            <a:ext cx="1035110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b="1" dirty="0">
              <a:highlight>
                <a:srgbClr val="C0C0C0"/>
              </a:highlight>
              <a:latin typeface="Courier New"/>
              <a:cs typeface="Calibri"/>
            </a:endParaRPr>
          </a:p>
        </p:txBody>
      </p:sp>
    </p:spTree>
    <p:extLst>
      <p:ext uri="{BB962C8B-B14F-4D97-AF65-F5344CB8AC3E}">
        <p14:creationId xmlns:p14="http://schemas.microsoft.com/office/powerpoint/2010/main" val="3425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6" descr="Afbeelding met man, persoon, muur, binnen&#10;&#10;Beschrijving is gegenereerd met hoge betrouwbaarheid">
            <a:extLst>
              <a:ext uri="{FF2B5EF4-FFF2-40B4-BE49-F238E27FC236}">
                <a16:creationId xmlns:a16="http://schemas.microsoft.com/office/drawing/2014/main" id="{4A89CB64-4496-49D5-BF68-2C3C44F88E98}"/>
              </a:ext>
            </a:extLst>
          </p:cNvPr>
          <p:cNvPicPr>
            <a:picLocks noChangeAspect="1"/>
          </p:cNvPicPr>
          <p:nvPr/>
        </p:nvPicPr>
        <p:blipFill>
          <a:blip r:embed="rId2"/>
          <a:stretch>
            <a:fillRect/>
          </a:stretch>
        </p:blipFill>
        <p:spPr>
          <a:xfrm>
            <a:off x="7079304" y="1042610"/>
            <a:ext cx="3885818" cy="5087257"/>
          </a:xfrm>
          <a:prstGeom prst="rect">
            <a:avLst/>
          </a:prstGeom>
        </p:spPr>
      </p:pic>
      <p:sp>
        <p:nvSpPr>
          <p:cNvPr id="24" name="Rectangle 2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7" descr="Afbeelding met persoon, foto, man, poseren&#10;&#10;Beschrijving is gegenereerd met zeer hoge betrouwbaarheid">
            <a:extLst>
              <a:ext uri="{FF2B5EF4-FFF2-40B4-BE49-F238E27FC236}">
                <a16:creationId xmlns:a16="http://schemas.microsoft.com/office/drawing/2014/main" id="{F86CEE4E-2DE3-4EC8-959F-7B6AAD5FE068}"/>
              </a:ext>
            </a:extLst>
          </p:cNvPr>
          <p:cNvPicPr>
            <a:picLocks noChangeAspect="1"/>
          </p:cNvPicPr>
          <p:nvPr/>
        </p:nvPicPr>
        <p:blipFill>
          <a:blip r:embed="rId3"/>
          <a:stretch>
            <a:fillRect/>
          </a:stretch>
        </p:blipFill>
        <p:spPr>
          <a:xfrm>
            <a:off x="641180" y="1992660"/>
            <a:ext cx="5129784" cy="2872679"/>
          </a:xfrm>
          <a:prstGeom prst="rect">
            <a:avLst/>
          </a:prstGeom>
        </p:spPr>
      </p:pic>
      <p:sp>
        <p:nvSpPr>
          <p:cNvPr id="23" name="Tekstvak 1">
            <a:extLst>
              <a:ext uri="{FF2B5EF4-FFF2-40B4-BE49-F238E27FC236}">
                <a16:creationId xmlns:a16="http://schemas.microsoft.com/office/drawing/2014/main" id="{3EC7D35C-7C9A-440A-B5FA-62F8BA02BF22}"/>
              </a:ext>
            </a:extLst>
          </p:cNvPr>
          <p:cNvSpPr txBox="1"/>
          <p:nvPr/>
        </p:nvSpPr>
        <p:spPr>
          <a:xfrm>
            <a:off x="246895" y="150133"/>
            <a:ext cx="10653484" cy="923330"/>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cs typeface="Courier New"/>
              </a:rPr>
              <a:t>De Britten maken gebruik van de Arabische haat en onvrede tegen de Turkse regering. Ze beloven bijvoorbeeld de Arabische vorst Hoessein </a:t>
            </a:r>
            <a:r>
              <a:rPr lang="nl-NL" b="1" dirty="0" err="1">
                <a:highlight>
                  <a:srgbClr val="C0C0C0"/>
                </a:highlight>
                <a:latin typeface="Courier New"/>
                <a:cs typeface="Courier New"/>
              </a:rPr>
              <a:t>Ibn</a:t>
            </a:r>
            <a:r>
              <a:rPr lang="nl-NL" b="1" dirty="0">
                <a:highlight>
                  <a:srgbClr val="C0C0C0"/>
                </a:highlight>
                <a:latin typeface="Courier New"/>
                <a:cs typeface="Courier New"/>
              </a:rPr>
              <a:t> Ali (</a:t>
            </a:r>
            <a:r>
              <a:rPr lang="nl-NL" b="1" dirty="0" err="1">
                <a:highlight>
                  <a:srgbClr val="C0C0C0"/>
                </a:highlight>
                <a:latin typeface="Courier New"/>
                <a:cs typeface="Courier New"/>
              </a:rPr>
              <a:t>sjarief</a:t>
            </a:r>
            <a:r>
              <a:rPr lang="nl-NL" b="1" dirty="0">
                <a:highlight>
                  <a:srgbClr val="C0C0C0"/>
                </a:highlight>
                <a:latin typeface="Courier New"/>
                <a:cs typeface="Courier New"/>
              </a:rPr>
              <a:t> van Mekka en Medina) een eigen staat als hij in opstand zou komen </a:t>
            </a:r>
            <a:r>
              <a:rPr lang="nl-NL" dirty="0">
                <a:highlight>
                  <a:srgbClr val="C0C0C0"/>
                </a:highlight>
              </a:rPr>
              <a:t> </a:t>
            </a:r>
            <a:endParaRPr lang="nl-NL">
              <a:highlight>
                <a:srgbClr val="C0C0C0"/>
              </a:highlight>
              <a:cs typeface="Calibri"/>
            </a:endParaRPr>
          </a:p>
        </p:txBody>
      </p:sp>
      <p:sp>
        <p:nvSpPr>
          <p:cNvPr id="19" name="Tekstvak 18">
            <a:extLst>
              <a:ext uri="{FF2B5EF4-FFF2-40B4-BE49-F238E27FC236}">
                <a16:creationId xmlns:a16="http://schemas.microsoft.com/office/drawing/2014/main" id="{0AA40FCD-A265-4FF2-A419-2368FB731CD2}"/>
              </a:ext>
            </a:extLst>
          </p:cNvPr>
          <p:cNvSpPr txBox="1"/>
          <p:nvPr/>
        </p:nvSpPr>
        <p:spPr>
          <a:xfrm>
            <a:off x="551543" y="5498495"/>
            <a:ext cx="544043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De Britse militair T.E. Lawrence, ook wel bekend als </a:t>
            </a:r>
            <a:r>
              <a:rPr lang="nl-NL" b="1" i="1" dirty="0">
                <a:highlight>
                  <a:srgbClr val="C0C0C0"/>
                </a:highlight>
                <a:latin typeface="Courier New"/>
                <a:cs typeface="Calibri"/>
              </a:rPr>
              <a:t>Lawrence of </a:t>
            </a:r>
            <a:r>
              <a:rPr lang="nl-NL" b="1" i="1" dirty="0" err="1">
                <a:highlight>
                  <a:srgbClr val="C0C0C0"/>
                </a:highlight>
                <a:latin typeface="Courier New"/>
                <a:cs typeface="Calibri"/>
              </a:rPr>
              <a:t>Arabia</a:t>
            </a:r>
            <a:r>
              <a:rPr lang="nl-NL" b="1" i="1" dirty="0">
                <a:highlight>
                  <a:srgbClr val="C0C0C0"/>
                </a:highlight>
                <a:latin typeface="Courier New"/>
                <a:cs typeface="Calibri"/>
              </a:rPr>
              <a:t>, </a:t>
            </a:r>
            <a:r>
              <a:rPr lang="nl-NL" b="1" dirty="0">
                <a:highlight>
                  <a:srgbClr val="C0C0C0"/>
                </a:highlight>
                <a:latin typeface="Courier New"/>
                <a:cs typeface="Calibri"/>
              </a:rPr>
              <a:t>fungeert als tussenpersoon</a:t>
            </a:r>
            <a:endParaRPr lang="nl-NL" b="1" i="1" dirty="0">
              <a:highlight>
                <a:srgbClr val="C0C0C0"/>
              </a:highlight>
              <a:latin typeface="Courier New"/>
              <a:cs typeface="Calibri"/>
            </a:endParaRPr>
          </a:p>
        </p:txBody>
      </p:sp>
      <p:sp>
        <p:nvSpPr>
          <p:cNvPr id="21" name="Pijl: omhoog 20">
            <a:extLst>
              <a:ext uri="{FF2B5EF4-FFF2-40B4-BE49-F238E27FC236}">
                <a16:creationId xmlns:a16="http://schemas.microsoft.com/office/drawing/2014/main" id="{977702B6-DCA2-454D-98C3-1F58DA97E78E}"/>
              </a:ext>
            </a:extLst>
          </p:cNvPr>
          <p:cNvSpPr/>
          <p:nvPr/>
        </p:nvSpPr>
        <p:spPr>
          <a:xfrm>
            <a:off x="2960654" y="4896956"/>
            <a:ext cx="483809" cy="568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ballon: ovaal 24">
            <a:extLst>
              <a:ext uri="{FF2B5EF4-FFF2-40B4-BE49-F238E27FC236}">
                <a16:creationId xmlns:a16="http://schemas.microsoft.com/office/drawing/2014/main" id="{CC779B00-192F-4578-AE53-FEEE79D5F2CB}"/>
              </a:ext>
            </a:extLst>
          </p:cNvPr>
          <p:cNvSpPr/>
          <p:nvPr/>
        </p:nvSpPr>
        <p:spPr>
          <a:xfrm>
            <a:off x="2114550" y="1521569"/>
            <a:ext cx="2576284" cy="834571"/>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Courier New"/>
                <a:cs typeface="Calibri"/>
              </a:rPr>
              <a:t>Marvellous</a:t>
            </a:r>
          </a:p>
        </p:txBody>
      </p:sp>
      <p:sp>
        <p:nvSpPr>
          <p:cNvPr id="26" name="Tekstvak 25">
            <a:extLst>
              <a:ext uri="{FF2B5EF4-FFF2-40B4-BE49-F238E27FC236}">
                <a16:creationId xmlns:a16="http://schemas.microsoft.com/office/drawing/2014/main" id="{40A2DEF2-893E-4876-9A3F-BA64028E998B}"/>
              </a:ext>
            </a:extLst>
          </p:cNvPr>
          <p:cNvSpPr txBox="1"/>
          <p:nvPr/>
        </p:nvSpPr>
        <p:spPr>
          <a:xfrm>
            <a:off x="7753501" y="6132738"/>
            <a:ext cx="385596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Hoessein </a:t>
            </a:r>
            <a:r>
              <a:rPr lang="nl-NL" b="1" dirty="0" err="1">
                <a:highlight>
                  <a:srgbClr val="C0C0C0"/>
                </a:highlight>
                <a:latin typeface="Courier New"/>
                <a:cs typeface="Calibri"/>
              </a:rPr>
              <a:t>Ibn</a:t>
            </a:r>
            <a:r>
              <a:rPr lang="nl-NL" b="1" dirty="0">
                <a:highlight>
                  <a:srgbClr val="C0C0C0"/>
                </a:highlight>
                <a:latin typeface="Courier New"/>
                <a:cs typeface="Calibri"/>
              </a:rPr>
              <a:t> Ali</a:t>
            </a:r>
            <a:r>
              <a:rPr lang="nl-NL" dirty="0">
                <a:highlight>
                  <a:srgbClr val="C0C0C0"/>
                </a:highlight>
                <a:latin typeface="Courier New"/>
                <a:cs typeface="Calibri"/>
              </a:rPr>
              <a:t> </a:t>
            </a:r>
          </a:p>
        </p:txBody>
      </p:sp>
    </p:spTree>
    <p:extLst>
      <p:ext uri="{BB962C8B-B14F-4D97-AF65-F5344CB8AC3E}">
        <p14:creationId xmlns:p14="http://schemas.microsoft.com/office/powerpoint/2010/main" val="3345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1" grpId="0" animBg="1"/>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2" descr="Afbeelding met kaart, tekst&#10;&#10;Beschrijving is gegenereerd met zeer hoge betrouwbaarheid">
            <a:extLst>
              <a:ext uri="{FF2B5EF4-FFF2-40B4-BE49-F238E27FC236}">
                <a16:creationId xmlns:a16="http://schemas.microsoft.com/office/drawing/2014/main" id="{3C80E447-1F64-4153-A361-32D1E12FA4DE}"/>
              </a:ext>
            </a:extLst>
          </p:cNvPr>
          <p:cNvPicPr>
            <a:picLocks noChangeAspect="1"/>
          </p:cNvPicPr>
          <p:nvPr/>
        </p:nvPicPr>
        <p:blipFill>
          <a:blip r:embed="rId2"/>
          <a:stretch>
            <a:fillRect/>
          </a:stretch>
        </p:blipFill>
        <p:spPr>
          <a:xfrm>
            <a:off x="6421035" y="1454034"/>
            <a:ext cx="5129784" cy="3949932"/>
          </a:xfrm>
          <a:prstGeom prst="rect">
            <a:avLst/>
          </a:prstGeom>
        </p:spPr>
      </p:pic>
      <p:sp>
        <p:nvSpPr>
          <p:cNvPr id="16"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kstvak 16">
            <a:extLst>
              <a:ext uri="{FF2B5EF4-FFF2-40B4-BE49-F238E27FC236}">
                <a16:creationId xmlns:a16="http://schemas.microsoft.com/office/drawing/2014/main" id="{21662DD9-5BF6-4F8F-85D6-871B70E69B56}"/>
              </a:ext>
            </a:extLst>
          </p:cNvPr>
          <p:cNvSpPr txBox="1"/>
          <p:nvPr/>
        </p:nvSpPr>
        <p:spPr>
          <a:xfrm>
            <a:off x="636209" y="478972"/>
            <a:ext cx="1123405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In de zomer van 1916 start de Arabische opstand, alleen onderhandelen de Britten stiekem met de Fransen over de verdeling, zonder Arabische staat, van de Ottomaanse gebieden in het Midden-Oosten na de oorlog</a:t>
            </a:r>
          </a:p>
        </p:txBody>
      </p:sp>
      <p:sp>
        <p:nvSpPr>
          <p:cNvPr id="18" name="Tekstvak 17">
            <a:extLst>
              <a:ext uri="{FF2B5EF4-FFF2-40B4-BE49-F238E27FC236}">
                <a16:creationId xmlns:a16="http://schemas.microsoft.com/office/drawing/2014/main" id="{8364B13B-9964-445F-8FD7-4DB7D563946C}"/>
              </a:ext>
            </a:extLst>
          </p:cNvPr>
          <p:cNvSpPr txBox="1"/>
          <p:nvPr/>
        </p:nvSpPr>
        <p:spPr>
          <a:xfrm>
            <a:off x="563638" y="5740400"/>
            <a:ext cx="521062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Dat resulteert in 1916 in het </a:t>
            </a:r>
            <a:r>
              <a:rPr lang="nl-NL" b="1" i="1" dirty="0" err="1">
                <a:highlight>
                  <a:srgbClr val="C0C0C0"/>
                </a:highlight>
                <a:latin typeface="Courier New"/>
                <a:cs typeface="Calibri"/>
              </a:rPr>
              <a:t>Sykes</a:t>
            </a:r>
            <a:r>
              <a:rPr lang="nl-NL" b="1" i="1" dirty="0">
                <a:highlight>
                  <a:srgbClr val="C0C0C0"/>
                </a:highlight>
                <a:latin typeface="Courier New"/>
                <a:cs typeface="Calibri"/>
              </a:rPr>
              <a:t>-Picot-overeenkomst </a:t>
            </a:r>
            <a:endParaRPr lang="nl-NL" b="1" dirty="0">
              <a:highlight>
                <a:srgbClr val="C0C0C0"/>
              </a:highlight>
              <a:latin typeface="Courier New"/>
              <a:cs typeface="Calibri"/>
            </a:endParaRPr>
          </a:p>
        </p:txBody>
      </p:sp>
      <p:sp>
        <p:nvSpPr>
          <p:cNvPr id="19" name="Pijl: omhoog 18">
            <a:extLst>
              <a:ext uri="{FF2B5EF4-FFF2-40B4-BE49-F238E27FC236}">
                <a16:creationId xmlns:a16="http://schemas.microsoft.com/office/drawing/2014/main" id="{E15E558A-EE0E-404F-A3EC-B02383897A9B}"/>
              </a:ext>
            </a:extLst>
          </p:cNvPr>
          <p:cNvSpPr/>
          <p:nvPr/>
        </p:nvSpPr>
        <p:spPr>
          <a:xfrm>
            <a:off x="2863891" y="5441241"/>
            <a:ext cx="483809" cy="266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1883E405-9221-4CDA-A26B-6F73A2BC8E06}"/>
              </a:ext>
            </a:extLst>
          </p:cNvPr>
          <p:cNvSpPr txBox="1"/>
          <p:nvPr/>
        </p:nvSpPr>
        <p:spPr>
          <a:xfrm>
            <a:off x="6376913" y="5711675"/>
            <a:ext cx="553719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Deze overeenkomst wordt grotendeels door de Volkenbond in 1920 gehandhaafd</a:t>
            </a:r>
          </a:p>
        </p:txBody>
      </p:sp>
      <p:sp>
        <p:nvSpPr>
          <p:cNvPr id="21" name="Pijl: omhoog 20">
            <a:extLst>
              <a:ext uri="{FF2B5EF4-FFF2-40B4-BE49-F238E27FC236}">
                <a16:creationId xmlns:a16="http://schemas.microsoft.com/office/drawing/2014/main" id="{03C5FA2F-6885-483C-A8C9-D6357BB19151}"/>
              </a:ext>
            </a:extLst>
          </p:cNvPr>
          <p:cNvSpPr/>
          <p:nvPr/>
        </p:nvSpPr>
        <p:spPr>
          <a:xfrm>
            <a:off x="8665070" y="5436705"/>
            <a:ext cx="483809" cy="2419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4" descr="Afbeelding met kaart&#10;&#10;Beschrijving is gegenereerd met hoge betrouwbaarheid">
            <a:extLst>
              <a:ext uri="{FF2B5EF4-FFF2-40B4-BE49-F238E27FC236}">
                <a16:creationId xmlns:a16="http://schemas.microsoft.com/office/drawing/2014/main" id="{D904E0CA-FF69-4E30-976A-22504088BF0C}"/>
              </a:ext>
            </a:extLst>
          </p:cNvPr>
          <p:cNvPicPr>
            <a:picLocks noChangeAspect="1"/>
          </p:cNvPicPr>
          <p:nvPr/>
        </p:nvPicPr>
        <p:blipFill>
          <a:blip r:embed="rId3"/>
          <a:stretch>
            <a:fillRect/>
          </a:stretch>
        </p:blipFill>
        <p:spPr>
          <a:xfrm>
            <a:off x="708781" y="1513128"/>
            <a:ext cx="5065485" cy="3892219"/>
          </a:xfrm>
          <a:prstGeom prst="rect">
            <a:avLst/>
          </a:prstGeom>
        </p:spPr>
      </p:pic>
      <p:sp>
        <p:nvSpPr>
          <p:cNvPr id="26" name="Tekstvak 25">
            <a:extLst>
              <a:ext uri="{FF2B5EF4-FFF2-40B4-BE49-F238E27FC236}">
                <a16:creationId xmlns:a16="http://schemas.microsoft.com/office/drawing/2014/main" id="{61AD3687-2F3A-4C1F-92DF-70C151B21F0F}"/>
              </a:ext>
            </a:extLst>
          </p:cNvPr>
          <p:cNvSpPr txBox="1"/>
          <p:nvPr/>
        </p:nvSpPr>
        <p:spPr>
          <a:xfrm>
            <a:off x="512988" y="2690132"/>
            <a:ext cx="11996052"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Het gevolg is natuurlijk dat de Arabieren zich verraden voelen door het Westen!</a:t>
            </a:r>
          </a:p>
        </p:txBody>
      </p:sp>
    </p:spTree>
    <p:extLst>
      <p:ext uri="{BB962C8B-B14F-4D97-AF65-F5344CB8AC3E}">
        <p14:creationId xmlns:p14="http://schemas.microsoft.com/office/powerpoint/2010/main" val="290061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p:bldP spid="21"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5" descr="Afbeelding met schoolbord&#10;&#10;Beschrijving is gegenereerd met hoge betrouwbaarheid">
            <a:extLst>
              <a:ext uri="{FF2B5EF4-FFF2-40B4-BE49-F238E27FC236}">
                <a16:creationId xmlns:a16="http://schemas.microsoft.com/office/drawing/2014/main" id="{03D1141B-82F5-4A88-89BC-952D21CD153E}"/>
              </a:ext>
            </a:extLst>
          </p:cNvPr>
          <p:cNvPicPr>
            <a:picLocks noChangeAspect="1"/>
          </p:cNvPicPr>
          <p:nvPr/>
        </p:nvPicPr>
        <p:blipFill rotWithShape="1">
          <a:blip r:embed="rId2"/>
          <a:srcRect l="6661" r="5749" b="1"/>
          <a:stretch/>
        </p:blipFill>
        <p:spPr>
          <a:xfrm>
            <a:off x="1060450" y="557109"/>
            <a:ext cx="9928860" cy="6858001"/>
          </a:xfrm>
          <a:prstGeom prst="rect">
            <a:avLst/>
          </a:prstGeom>
        </p:spPr>
      </p:pic>
      <p:pic>
        <p:nvPicPr>
          <p:cNvPr id="11"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kstvak 12">
            <a:extLst>
              <a:ext uri="{FF2B5EF4-FFF2-40B4-BE49-F238E27FC236}">
                <a16:creationId xmlns:a16="http://schemas.microsoft.com/office/drawing/2014/main" id="{C87C5C93-FA3D-43F8-BDE6-4D82115B5E87}"/>
              </a:ext>
            </a:extLst>
          </p:cNvPr>
          <p:cNvSpPr txBox="1"/>
          <p:nvPr/>
        </p:nvSpPr>
        <p:spPr>
          <a:xfrm>
            <a:off x="332317" y="4236"/>
            <a:ext cx="12088282"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highlight>
                  <a:srgbClr val="C0C0C0"/>
                </a:highlight>
                <a:latin typeface="Courier New"/>
                <a:cs typeface="Calibri"/>
              </a:rPr>
              <a:t>Eerst wil ik kort even ingaan op de volgende vraag: Wat was het Ottomaanse Rijk ook alweer? </a:t>
            </a:r>
            <a:endParaRPr lang="nl-NL" sz="2800" b="1" dirty="0">
              <a:highlight>
                <a:srgbClr val="C0C0C0"/>
              </a:highlight>
              <a:latin typeface="Courier New"/>
              <a:cs typeface="Calibri"/>
            </a:endParaRPr>
          </a:p>
        </p:txBody>
      </p:sp>
    </p:spTree>
    <p:extLst>
      <p:ext uri="{BB962C8B-B14F-4D97-AF65-F5344CB8AC3E}">
        <p14:creationId xmlns:p14="http://schemas.microsoft.com/office/powerpoint/2010/main" val="297720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buiten, gebouw, foto, wit&#10;&#10;Beschrijving is gegenereerd met zeer hoge betrouwbaarheid">
            <a:extLst>
              <a:ext uri="{FF2B5EF4-FFF2-40B4-BE49-F238E27FC236}">
                <a16:creationId xmlns:a16="http://schemas.microsoft.com/office/drawing/2014/main" id="{CB442AD5-FC2A-4090-90BB-12B0E52F61FC}"/>
              </a:ext>
            </a:extLst>
          </p:cNvPr>
          <p:cNvPicPr>
            <a:picLocks noChangeAspect="1"/>
          </p:cNvPicPr>
          <p:nvPr/>
        </p:nvPicPr>
        <p:blipFill rotWithShape="1">
          <a:blip r:embed="rId2"/>
          <a:srcRect l="386" r="10732" b="3"/>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6" name="Afbeelding 6" descr="Afbeelding met buiten, persoon, gebouw, foto&#10;&#10;Beschrijving is gegenereerd met hoge betrouwbaarheid">
            <a:extLst>
              <a:ext uri="{FF2B5EF4-FFF2-40B4-BE49-F238E27FC236}">
                <a16:creationId xmlns:a16="http://schemas.microsoft.com/office/drawing/2014/main" id="{287F1784-7BAD-4ABD-A84C-9ED78820452A}"/>
              </a:ext>
            </a:extLst>
          </p:cNvPr>
          <p:cNvPicPr>
            <a:picLocks noChangeAspect="1"/>
          </p:cNvPicPr>
          <p:nvPr/>
        </p:nvPicPr>
        <p:blipFill rotWithShape="1">
          <a:blip r:embed="rId3"/>
          <a:srcRect l="8857" r="7447" b="2"/>
          <a:stretch/>
        </p:blipFill>
        <p:spPr>
          <a:xfrm>
            <a:off x="60496" y="36295"/>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2" name="Afbeelding 2" descr="Afbeelding met tekst, kaart&#10;&#10;Beschrijving is gegenereerd met zeer hoge betrouwbaarheid">
            <a:extLst>
              <a:ext uri="{FF2B5EF4-FFF2-40B4-BE49-F238E27FC236}">
                <a16:creationId xmlns:a16="http://schemas.microsoft.com/office/drawing/2014/main" id="{501C2628-516C-4CA0-841E-346C22D41407}"/>
              </a:ext>
            </a:extLst>
          </p:cNvPr>
          <p:cNvPicPr>
            <a:picLocks noChangeAspect="1"/>
          </p:cNvPicPr>
          <p:nvPr/>
        </p:nvPicPr>
        <p:blipFill rotWithShape="1">
          <a:blip r:embed="rId4"/>
          <a:srcRect r="1443" b="-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9" name="Tekstvak 8">
            <a:extLst>
              <a:ext uri="{FF2B5EF4-FFF2-40B4-BE49-F238E27FC236}">
                <a16:creationId xmlns:a16="http://schemas.microsoft.com/office/drawing/2014/main" id="{141A5D25-5502-4354-9C59-A727AF7C29CA}"/>
              </a:ext>
            </a:extLst>
          </p:cNvPr>
          <p:cNvSpPr txBox="1"/>
          <p:nvPr/>
        </p:nvSpPr>
        <p:spPr>
          <a:xfrm>
            <a:off x="128210" y="2885924"/>
            <a:ext cx="1185091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latin typeface="Courier New"/>
                <a:cs typeface="Calibri"/>
              </a:rPr>
              <a:t>D</a:t>
            </a:r>
            <a:r>
              <a:rPr lang="nl-NL" b="1" dirty="0">
                <a:highlight>
                  <a:srgbClr val="C0C0C0"/>
                </a:highlight>
                <a:latin typeface="Courier New"/>
                <a:cs typeface="Calibri"/>
              </a:rPr>
              <a:t>e Ottomanen behoren tot de verliezers van de Eerst Wereldoorlog. Constantinopel wordt door geallieerde troepen bezet en het Ottomaanse Rijk verliest bij het Verdrag van Sèvres (1920) bijna al zijn grondgebied</a:t>
            </a:r>
          </a:p>
        </p:txBody>
      </p:sp>
      <p:sp>
        <p:nvSpPr>
          <p:cNvPr id="12" name="Pijl: rechts 11">
            <a:extLst>
              <a:ext uri="{FF2B5EF4-FFF2-40B4-BE49-F238E27FC236}">
                <a16:creationId xmlns:a16="http://schemas.microsoft.com/office/drawing/2014/main" id="{D7E23CC7-19FD-42EE-8D73-FAA24F4A3205}"/>
              </a:ext>
            </a:extLst>
          </p:cNvPr>
          <p:cNvSpPr/>
          <p:nvPr/>
        </p:nvSpPr>
        <p:spPr>
          <a:xfrm>
            <a:off x="739975" y="823574"/>
            <a:ext cx="7450664" cy="1693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cs typeface="Calibri"/>
              </a:rPr>
              <a:t>                              De Rompstaat Anatolië in 1920 is alles wat overblijft van het eens zo machtige Ottomaanse Rijk</a:t>
            </a:r>
          </a:p>
        </p:txBody>
      </p:sp>
    </p:spTree>
    <p:extLst>
      <p:ext uri="{BB962C8B-B14F-4D97-AF65-F5344CB8AC3E}">
        <p14:creationId xmlns:p14="http://schemas.microsoft.com/office/powerpoint/2010/main" val="13662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tekst, kaart&#10;&#10;Beschrijving is gegenereerd met zeer hoge betrouwbaarheid">
            <a:extLst>
              <a:ext uri="{FF2B5EF4-FFF2-40B4-BE49-F238E27FC236}">
                <a16:creationId xmlns:a16="http://schemas.microsoft.com/office/drawing/2014/main" id="{66521DA6-B145-429F-AB3F-E061D99FCA4D}"/>
              </a:ext>
            </a:extLst>
          </p:cNvPr>
          <p:cNvPicPr>
            <a:picLocks noChangeAspect="1"/>
          </p:cNvPicPr>
          <p:nvPr/>
        </p:nvPicPr>
        <p:blipFill rotWithShape="1">
          <a:blip r:embed="rId2"/>
          <a:srcRect r="5119" b="-1"/>
          <a:stretch/>
        </p:blipFill>
        <p:spPr>
          <a:xfrm>
            <a:off x="321730" y="720874"/>
            <a:ext cx="5728548" cy="2680052"/>
          </a:xfrm>
          <a:prstGeom prst="rect">
            <a:avLst/>
          </a:prstGeom>
        </p:spPr>
      </p:pic>
      <p:pic>
        <p:nvPicPr>
          <p:cNvPr id="2" name="Afbeelding 2" descr="Afbeelding met militair uniform, persoon, man, foto&#10;&#10;Beschrijving is gegenereerd met zeer hoge betrouwbaarheid">
            <a:extLst>
              <a:ext uri="{FF2B5EF4-FFF2-40B4-BE49-F238E27FC236}">
                <a16:creationId xmlns:a16="http://schemas.microsoft.com/office/drawing/2014/main" id="{10525C28-CDD3-4D86-95A9-DDECABE7B1D1}"/>
              </a:ext>
            </a:extLst>
          </p:cNvPr>
          <p:cNvPicPr>
            <a:picLocks noChangeAspect="1"/>
          </p:cNvPicPr>
          <p:nvPr/>
        </p:nvPicPr>
        <p:blipFill rotWithShape="1">
          <a:blip r:embed="rId3"/>
          <a:srcRect t="736" r="-3" b="18973"/>
          <a:stretch/>
        </p:blipFill>
        <p:spPr>
          <a:xfrm>
            <a:off x="321730" y="3489158"/>
            <a:ext cx="5728548" cy="3047107"/>
          </a:xfrm>
          <a:prstGeom prst="rect">
            <a:avLst/>
          </a:prstGeom>
        </p:spPr>
      </p:pic>
      <p:pic>
        <p:nvPicPr>
          <p:cNvPr id="8" name="Afbeelding 9" descr="Afbeelding met persoon, buiten, groep, danser&#10;&#10;Beschrijving is gegenereerd met zeer hoge betrouwbaarheid">
            <a:extLst>
              <a:ext uri="{FF2B5EF4-FFF2-40B4-BE49-F238E27FC236}">
                <a16:creationId xmlns:a16="http://schemas.microsoft.com/office/drawing/2014/main" id="{313DB7AE-5A77-4591-9C91-C7625B0C3C96}"/>
              </a:ext>
            </a:extLst>
          </p:cNvPr>
          <p:cNvPicPr>
            <a:picLocks noChangeAspect="1"/>
          </p:cNvPicPr>
          <p:nvPr/>
        </p:nvPicPr>
        <p:blipFill rotWithShape="1">
          <a:blip r:embed="rId4"/>
          <a:srcRect l="19830" r="19101"/>
          <a:stretch/>
        </p:blipFill>
        <p:spPr>
          <a:xfrm>
            <a:off x="6141723" y="612017"/>
            <a:ext cx="5728547" cy="5936343"/>
          </a:xfrm>
          <a:prstGeom prst="rect">
            <a:avLst/>
          </a:prstGeom>
        </p:spPr>
      </p:pic>
      <p:sp>
        <p:nvSpPr>
          <p:cNvPr id="12" name="Tekstvak 11">
            <a:extLst>
              <a:ext uri="{FF2B5EF4-FFF2-40B4-BE49-F238E27FC236}">
                <a16:creationId xmlns:a16="http://schemas.microsoft.com/office/drawing/2014/main" id="{6B160567-4516-4760-BC4E-2F8C891CC182}"/>
              </a:ext>
            </a:extLst>
          </p:cNvPr>
          <p:cNvSpPr txBox="1"/>
          <p:nvPr/>
        </p:nvSpPr>
        <p:spPr>
          <a:xfrm>
            <a:off x="91925" y="-4838"/>
            <a:ext cx="11814628"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Maar de Turken laten het er niet bij zitten. Onder leiding van Mustafa </a:t>
            </a:r>
            <a:r>
              <a:rPr lang="nl-NL" b="1" dirty="0" err="1">
                <a:highlight>
                  <a:srgbClr val="C0C0C0"/>
                </a:highlight>
                <a:latin typeface="Courier New"/>
                <a:cs typeface="Calibri"/>
              </a:rPr>
              <a:t>Kemal</a:t>
            </a:r>
            <a:r>
              <a:rPr lang="nl-NL" b="1" dirty="0">
                <a:highlight>
                  <a:srgbClr val="C0C0C0"/>
                </a:highlight>
                <a:latin typeface="Courier New"/>
                <a:cs typeface="Calibri"/>
              </a:rPr>
              <a:t> verslaan ze eerst de Armenen en later de Grieken. De Italianen trekken zich vrijwillig terug uit Anatolië</a:t>
            </a:r>
          </a:p>
        </p:txBody>
      </p:sp>
      <p:sp>
        <p:nvSpPr>
          <p:cNvPr id="13" name="Pijl: links 12">
            <a:extLst>
              <a:ext uri="{FF2B5EF4-FFF2-40B4-BE49-F238E27FC236}">
                <a16:creationId xmlns:a16="http://schemas.microsoft.com/office/drawing/2014/main" id="{84A5E84A-BDB7-4FD2-9A93-B050C06D1F72}"/>
              </a:ext>
            </a:extLst>
          </p:cNvPr>
          <p:cNvSpPr/>
          <p:nvPr/>
        </p:nvSpPr>
        <p:spPr>
          <a:xfrm>
            <a:off x="3681385" y="3898036"/>
            <a:ext cx="7813522" cy="1693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cs typeface="Calibri"/>
              </a:rPr>
              <a:t>              Mustafa </a:t>
            </a:r>
            <a:r>
              <a:rPr lang="nl-NL" err="1">
                <a:cs typeface="Calibri"/>
              </a:rPr>
              <a:t>Kemal</a:t>
            </a:r>
            <a:r>
              <a:rPr lang="nl-NL" dirty="0">
                <a:cs typeface="Calibri"/>
              </a:rPr>
              <a:t> zet in 1923 de Turkse sultan af en roept de Turkse </a:t>
            </a:r>
            <a:r>
              <a:rPr lang="nl-NL">
                <a:cs typeface="Calibri"/>
              </a:rPr>
              <a:t>republiek uit. Waarvan hijzelf de eerste president wordt</a:t>
            </a:r>
          </a:p>
        </p:txBody>
      </p:sp>
      <p:sp>
        <p:nvSpPr>
          <p:cNvPr id="14" name="Pijl: links 13">
            <a:extLst>
              <a:ext uri="{FF2B5EF4-FFF2-40B4-BE49-F238E27FC236}">
                <a16:creationId xmlns:a16="http://schemas.microsoft.com/office/drawing/2014/main" id="{BB2E7AE8-1AF4-47A4-8CFC-10B136D5FD3D}"/>
              </a:ext>
            </a:extLst>
          </p:cNvPr>
          <p:cNvSpPr/>
          <p:nvPr/>
        </p:nvSpPr>
        <p:spPr>
          <a:xfrm>
            <a:off x="6098165" y="1283197"/>
            <a:ext cx="5176761" cy="10885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cs typeface="Calibri"/>
              </a:rPr>
              <a:t>Bij het verdrag van Lausanne (1923) worden de nieuwe grenzen van Turkije erkent</a:t>
            </a:r>
            <a:endParaRPr lang="nl-NL">
              <a:cs typeface="Calibri"/>
            </a:endParaRPr>
          </a:p>
        </p:txBody>
      </p:sp>
    </p:spTree>
    <p:extLst>
      <p:ext uri="{BB962C8B-B14F-4D97-AF65-F5344CB8AC3E}">
        <p14:creationId xmlns:p14="http://schemas.microsoft.com/office/powerpoint/2010/main" val="36087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1" descr="Afbeelding met persoon, man, buiten, staand&#10;&#10;Beschrijving is gegenereerd met zeer hoge betrouwbaarheid">
            <a:extLst>
              <a:ext uri="{FF2B5EF4-FFF2-40B4-BE49-F238E27FC236}">
                <a16:creationId xmlns:a16="http://schemas.microsoft.com/office/drawing/2014/main" id="{87B8B5EA-06E5-45E4-89A3-0B47B38A87AD}"/>
              </a:ext>
            </a:extLst>
          </p:cNvPr>
          <p:cNvPicPr>
            <a:picLocks noChangeAspect="1"/>
          </p:cNvPicPr>
          <p:nvPr/>
        </p:nvPicPr>
        <p:blipFill rotWithShape="1">
          <a:blip r:embed="rId2"/>
          <a:srcRect r="2" b="13215"/>
          <a:stretch/>
        </p:blipFill>
        <p:spPr>
          <a:xfrm>
            <a:off x="6141723" y="321732"/>
            <a:ext cx="5728547" cy="6214533"/>
          </a:xfrm>
          <a:prstGeom prst="rect">
            <a:avLst/>
          </a:prstGeom>
        </p:spPr>
      </p:pic>
      <p:sp>
        <p:nvSpPr>
          <p:cNvPr id="13" name="Tekstvak 12">
            <a:extLst>
              <a:ext uri="{FF2B5EF4-FFF2-40B4-BE49-F238E27FC236}">
                <a16:creationId xmlns:a16="http://schemas.microsoft.com/office/drawing/2014/main" id="{4EA62DF9-EF2A-4BE7-87E3-AA446B443B84}"/>
              </a:ext>
            </a:extLst>
          </p:cNvPr>
          <p:cNvSpPr txBox="1"/>
          <p:nvPr/>
        </p:nvSpPr>
        <p:spPr>
          <a:xfrm>
            <a:off x="99286" y="68785"/>
            <a:ext cx="1091957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Mustafa </a:t>
            </a:r>
            <a:r>
              <a:rPr lang="nl-NL" b="1" dirty="0" err="1">
                <a:highlight>
                  <a:srgbClr val="C0C0C0"/>
                </a:highlight>
                <a:latin typeface="Courier New"/>
                <a:cs typeface="Calibri"/>
              </a:rPr>
              <a:t>Kemal</a:t>
            </a:r>
            <a:r>
              <a:rPr lang="nl-NL" b="1" dirty="0">
                <a:highlight>
                  <a:srgbClr val="C0C0C0"/>
                </a:highlight>
                <a:latin typeface="Courier New"/>
                <a:cs typeface="Calibri"/>
              </a:rPr>
              <a:t> wordt de redder van de Turkse natie. Daarom krijgt hij later de naam </a:t>
            </a:r>
            <a:r>
              <a:rPr lang="nl-NL" b="1" i="1" dirty="0">
                <a:highlight>
                  <a:srgbClr val="C0C0C0"/>
                </a:highlight>
                <a:latin typeface="Courier New"/>
                <a:cs typeface="Calibri"/>
              </a:rPr>
              <a:t>Atatürk, </a:t>
            </a:r>
            <a:r>
              <a:rPr lang="nl-NL" b="1" dirty="0">
                <a:highlight>
                  <a:srgbClr val="C0C0C0"/>
                </a:highlight>
                <a:latin typeface="Courier New"/>
                <a:cs typeface="Calibri"/>
              </a:rPr>
              <a:t>wat 'vader der Turken' betekend. Maar wat zijn de belangrijkste punten van zijn beleid? </a:t>
            </a:r>
          </a:p>
        </p:txBody>
      </p:sp>
      <p:pic>
        <p:nvPicPr>
          <p:cNvPr id="18" name="Afbeelding 18" descr="Afbeelding met persoon, buiten, man&#10;&#10;Beschrijving is gegenereerd met zeer hoge betrouwbaarheid">
            <a:extLst>
              <a:ext uri="{FF2B5EF4-FFF2-40B4-BE49-F238E27FC236}">
                <a16:creationId xmlns:a16="http://schemas.microsoft.com/office/drawing/2014/main" id="{62190F60-92CA-4325-9C72-5DEFE9133830}"/>
              </a:ext>
            </a:extLst>
          </p:cNvPr>
          <p:cNvPicPr>
            <a:picLocks noChangeAspect="1"/>
          </p:cNvPicPr>
          <p:nvPr/>
        </p:nvPicPr>
        <p:blipFill>
          <a:blip r:embed="rId3"/>
          <a:stretch>
            <a:fillRect/>
          </a:stretch>
        </p:blipFill>
        <p:spPr>
          <a:xfrm>
            <a:off x="443739" y="4041084"/>
            <a:ext cx="5246913" cy="2646833"/>
          </a:xfrm>
          <a:prstGeom prst="rect">
            <a:avLst/>
          </a:prstGeom>
        </p:spPr>
      </p:pic>
      <p:pic>
        <p:nvPicPr>
          <p:cNvPr id="15" name="Afbeelding 15" descr="Afbeelding met man, stropdas, persoon, kostuum&#10;&#10;Beschrijving is gegenereerd met zeer hoge betrouwbaarheid">
            <a:extLst>
              <a:ext uri="{FF2B5EF4-FFF2-40B4-BE49-F238E27FC236}">
                <a16:creationId xmlns:a16="http://schemas.microsoft.com/office/drawing/2014/main" id="{FDB533A3-246C-45A9-A82A-BD85B9B88D00}"/>
              </a:ext>
            </a:extLst>
          </p:cNvPr>
          <p:cNvPicPr>
            <a:picLocks noChangeAspect="1"/>
          </p:cNvPicPr>
          <p:nvPr/>
        </p:nvPicPr>
        <p:blipFill>
          <a:blip r:embed="rId4"/>
          <a:stretch>
            <a:fillRect/>
          </a:stretch>
        </p:blipFill>
        <p:spPr>
          <a:xfrm>
            <a:off x="450575" y="964096"/>
            <a:ext cx="5272156" cy="2997199"/>
          </a:xfrm>
          <a:prstGeom prst="rect">
            <a:avLst/>
          </a:prstGeom>
        </p:spPr>
      </p:pic>
      <p:sp>
        <p:nvSpPr>
          <p:cNvPr id="24" name="Tekstvak 1">
            <a:extLst>
              <a:ext uri="{FF2B5EF4-FFF2-40B4-BE49-F238E27FC236}">
                <a16:creationId xmlns:a16="http://schemas.microsoft.com/office/drawing/2014/main" id="{E4B3E24F-2BDC-4E73-B03F-799EE1F596D0}"/>
              </a:ext>
            </a:extLst>
          </p:cNvPr>
          <p:cNvSpPr txBox="1"/>
          <p:nvPr/>
        </p:nvSpPr>
        <p:spPr>
          <a:xfrm>
            <a:off x="172943" y="2128689"/>
            <a:ext cx="8391676" cy="3693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cs typeface="Calibri"/>
              </a:rPr>
              <a:t>- Het Turks nationalisme is de basis van zijn beleid</a:t>
            </a:r>
            <a:endParaRPr lang="nl-NL" dirty="0">
              <a:highlight>
                <a:srgbClr val="C0C0C0"/>
              </a:highlight>
              <a:cs typeface="Calibri"/>
            </a:endParaRPr>
          </a:p>
        </p:txBody>
      </p:sp>
      <p:sp>
        <p:nvSpPr>
          <p:cNvPr id="25" name="Tekstvak 1">
            <a:extLst>
              <a:ext uri="{FF2B5EF4-FFF2-40B4-BE49-F238E27FC236}">
                <a16:creationId xmlns:a16="http://schemas.microsoft.com/office/drawing/2014/main" id="{4EC97C19-D9F1-4AB0-BE5E-80986A2F4DF6}"/>
              </a:ext>
            </a:extLst>
          </p:cNvPr>
          <p:cNvSpPr txBox="1"/>
          <p:nvPr/>
        </p:nvSpPr>
        <p:spPr>
          <a:xfrm>
            <a:off x="177477" y="2650691"/>
            <a:ext cx="11209866"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cs typeface="Calibri"/>
              </a:rPr>
              <a:t>- Hij wil Turkije moderniseren naar westers voorbeeld (Arabisch alfabet wordt bijvoorbeeld vervangen door het Latijns alfabet)  </a:t>
            </a:r>
          </a:p>
        </p:txBody>
      </p:sp>
      <p:sp>
        <p:nvSpPr>
          <p:cNvPr id="26" name="Tekstvak 1">
            <a:extLst>
              <a:ext uri="{FF2B5EF4-FFF2-40B4-BE49-F238E27FC236}">
                <a16:creationId xmlns:a16="http://schemas.microsoft.com/office/drawing/2014/main" id="{C1509A0F-B831-4C69-A8C9-5E25D1D2EC36}"/>
              </a:ext>
            </a:extLst>
          </p:cNvPr>
          <p:cNvSpPr txBox="1"/>
          <p:nvPr/>
        </p:nvSpPr>
        <p:spPr>
          <a:xfrm>
            <a:off x="175211" y="3430407"/>
            <a:ext cx="11149389"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cs typeface="Calibri"/>
              </a:rPr>
              <a:t>- Hij wil de invloed van godsdienst in de samenleving terugdringen (scheiding tussen godsdienst en staat). Dit proces wordt ook wel </a:t>
            </a:r>
            <a:r>
              <a:rPr lang="nl-NL" b="1" i="1" dirty="0">
                <a:highlight>
                  <a:srgbClr val="C0C0C0"/>
                </a:highlight>
                <a:latin typeface="Courier New"/>
                <a:cs typeface="Calibri"/>
              </a:rPr>
              <a:t>secularisering </a:t>
            </a:r>
            <a:r>
              <a:rPr lang="nl-NL" b="1" dirty="0">
                <a:highlight>
                  <a:srgbClr val="C0C0C0"/>
                </a:highlight>
                <a:latin typeface="Courier New"/>
                <a:cs typeface="Calibri"/>
              </a:rPr>
              <a:t>genoemd</a:t>
            </a:r>
            <a:endParaRPr lang="nl-NL" i="1" dirty="0">
              <a:highlight>
                <a:srgbClr val="C0C0C0"/>
              </a:highlight>
              <a:latin typeface="Courier New"/>
              <a:cs typeface="Calibri"/>
            </a:endParaRPr>
          </a:p>
        </p:txBody>
      </p:sp>
    </p:spTree>
    <p:extLst>
      <p:ext uri="{BB962C8B-B14F-4D97-AF65-F5344CB8AC3E}">
        <p14:creationId xmlns:p14="http://schemas.microsoft.com/office/powerpoint/2010/main" val="340133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 calcmode="lin" valueType="num">
                                      <p:cBhvr>
                                        <p:cTn id="25" dur="1000" fill="hold"/>
                                        <p:tgtEl>
                                          <p:spTgt spid="26"/>
                                        </p:tgtEl>
                                        <p:attrNameLst>
                                          <p:attrName>style.rotation</p:attrName>
                                        </p:attrNameLst>
                                      </p:cBhvr>
                                      <p:tavLst>
                                        <p:tav tm="0">
                                          <p:val>
                                            <p:fltVal val="90"/>
                                          </p:val>
                                        </p:tav>
                                        <p:tav tm="100000">
                                          <p:val>
                                            <p:fltVal val="0"/>
                                          </p:val>
                                        </p:tav>
                                      </p:tavLst>
                                    </p:anim>
                                    <p:animEffect transition="in" filter="fade">
                                      <p:cBhvr>
                                        <p:cTn id="2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2" descr="Afbeelding met kleding, man, dragen, persoon&#10;&#10;Beschrijving is gegenereerd met hoge betrouwbaarheid">
            <a:extLst>
              <a:ext uri="{FF2B5EF4-FFF2-40B4-BE49-F238E27FC236}">
                <a16:creationId xmlns:a16="http://schemas.microsoft.com/office/drawing/2014/main" id="{35D20002-4F42-40E3-91BD-1DD374BF0CAF}"/>
              </a:ext>
            </a:extLst>
          </p:cNvPr>
          <p:cNvPicPr>
            <a:picLocks noChangeAspect="1"/>
          </p:cNvPicPr>
          <p:nvPr/>
        </p:nvPicPr>
        <p:blipFill rotWithShape="1">
          <a:blip r:embed="rId2"/>
          <a:srcRect l="18563"/>
          <a:stretch/>
        </p:blipFill>
        <p:spPr>
          <a:xfrm>
            <a:off x="910771" y="-3810"/>
            <a:ext cx="9928860" cy="6858001"/>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64894264-83F1-442F-9C22-2F86CE304D2F}"/>
              </a:ext>
            </a:extLst>
          </p:cNvPr>
          <p:cNvSpPr txBox="1"/>
          <p:nvPr/>
        </p:nvSpPr>
        <p:spPr>
          <a:xfrm>
            <a:off x="164493" y="4010781"/>
            <a:ext cx="1159691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Er is veel verzet tegen het beleid van Atatürk, vooral islamitische geestelijken zijn tegen het terugdringen van het geloof in het onderwijs en wetgeving</a:t>
            </a:r>
          </a:p>
        </p:txBody>
      </p:sp>
      <p:sp>
        <p:nvSpPr>
          <p:cNvPr id="5" name="Tekstvak 4">
            <a:extLst>
              <a:ext uri="{FF2B5EF4-FFF2-40B4-BE49-F238E27FC236}">
                <a16:creationId xmlns:a16="http://schemas.microsoft.com/office/drawing/2014/main" id="{88AFC505-8D7E-4996-8BB8-0AAA94FD44F1}"/>
              </a:ext>
            </a:extLst>
          </p:cNvPr>
          <p:cNvSpPr txBox="1"/>
          <p:nvPr/>
        </p:nvSpPr>
        <p:spPr>
          <a:xfrm>
            <a:off x="210608" y="4867275"/>
            <a:ext cx="10822817" cy="677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highlight>
                  <a:srgbClr val="C0C0C0"/>
                </a:highlight>
                <a:latin typeface="Courier New"/>
                <a:cs typeface="Courier New"/>
              </a:rPr>
              <a:t>D</a:t>
            </a:r>
            <a:r>
              <a:rPr lang="nl-NL" b="1" dirty="0">
                <a:highlight>
                  <a:srgbClr val="C0C0C0"/>
                </a:highlight>
                <a:latin typeface="Courier New"/>
                <a:cs typeface="Courier New"/>
              </a:rPr>
              <a:t>aarnaast zijn de liberalen en de Koerden tegen het extreem Turks nationalistische beleid en het eenpartijstelsel dat in 1931 wordt ingevoerd</a:t>
            </a:r>
          </a:p>
        </p:txBody>
      </p:sp>
      <p:sp>
        <p:nvSpPr>
          <p:cNvPr id="6" name="Tekstvak 5">
            <a:extLst>
              <a:ext uri="{FF2B5EF4-FFF2-40B4-BE49-F238E27FC236}">
                <a16:creationId xmlns:a16="http://schemas.microsoft.com/office/drawing/2014/main" id="{100A2E5F-9786-4797-B8E1-93187F70D17E}"/>
              </a:ext>
            </a:extLst>
          </p:cNvPr>
          <p:cNvSpPr txBox="1"/>
          <p:nvPr/>
        </p:nvSpPr>
        <p:spPr>
          <a:xfrm>
            <a:off x="159960" y="5844721"/>
            <a:ext cx="1165738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ourier New"/>
              </a:rPr>
              <a:t>De modernisering lukt gedeeltelijk. Als Atatürk in 1938 overlijdt, blijft Turkije verdeeld tussen voor- en tegenstanders van zijn beleid van modernisering en secularisering   </a:t>
            </a:r>
          </a:p>
        </p:txBody>
      </p:sp>
    </p:spTree>
    <p:extLst>
      <p:ext uri="{BB962C8B-B14F-4D97-AF65-F5344CB8AC3E}">
        <p14:creationId xmlns:p14="http://schemas.microsoft.com/office/powerpoint/2010/main" val="21962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6340AD3-BEAB-4BA0-BCA5-D9BAB40FA7BA}"/>
              </a:ext>
            </a:extLst>
          </p:cNvPr>
          <p:cNvSpPr txBox="1"/>
          <p:nvPr/>
        </p:nvSpPr>
        <p:spPr>
          <a:xfrm>
            <a:off x="700617" y="354544"/>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en-US" sz="3200" b="1" dirty="0" err="1">
                <a:highlight>
                  <a:srgbClr val="C0C0C0"/>
                </a:highlight>
                <a:latin typeface="Courier New"/>
                <a:ea typeface="+mj-ea"/>
                <a:cs typeface="Courier New"/>
              </a:rPr>
              <a:t>Rond</a:t>
            </a:r>
            <a:r>
              <a:rPr lang="en-US" sz="3200" b="1" dirty="0">
                <a:highlight>
                  <a:srgbClr val="C0C0C0"/>
                </a:highlight>
                <a:latin typeface="Courier New"/>
                <a:ea typeface="+mj-ea"/>
                <a:cs typeface="Courier New"/>
              </a:rPr>
              <a:t> het </a:t>
            </a:r>
            <a:r>
              <a:rPr lang="en-US" sz="3200" b="1" dirty="0" err="1">
                <a:highlight>
                  <a:srgbClr val="C0C0C0"/>
                </a:highlight>
                <a:latin typeface="Courier New"/>
                <a:ea typeface="+mj-ea"/>
                <a:cs typeface="Courier New"/>
              </a:rPr>
              <a:t>jaar</a:t>
            </a:r>
            <a:r>
              <a:rPr lang="en-US" sz="3200" b="1" dirty="0">
                <a:highlight>
                  <a:srgbClr val="C0C0C0"/>
                </a:highlight>
                <a:latin typeface="Courier New"/>
                <a:ea typeface="+mj-ea"/>
                <a:cs typeface="Courier New"/>
              </a:rPr>
              <a:t> 1000 </a:t>
            </a:r>
            <a:r>
              <a:rPr lang="en-US" sz="3200" b="1" dirty="0" err="1">
                <a:highlight>
                  <a:srgbClr val="C0C0C0"/>
                </a:highlight>
                <a:latin typeface="Courier New"/>
                <a:ea typeface="+mj-ea"/>
                <a:cs typeface="Courier New"/>
              </a:rPr>
              <a:t>na</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Christus</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trekken</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Turkse</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stammen</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vanuit</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Centraal-Azië</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naar</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Anatolië</a:t>
            </a:r>
            <a:r>
              <a:rPr lang="en-US" sz="3200" b="1" dirty="0">
                <a:highlight>
                  <a:srgbClr val="C0C0C0"/>
                </a:highlight>
                <a:latin typeface="Courier New"/>
                <a:ea typeface="+mj-ea"/>
                <a:cs typeface="Courier New"/>
              </a:rPr>
              <a:t>(het </a:t>
            </a:r>
            <a:r>
              <a:rPr lang="en-US" sz="3200" b="1" dirty="0" err="1">
                <a:highlight>
                  <a:srgbClr val="C0C0C0"/>
                </a:highlight>
                <a:latin typeface="Courier New"/>
                <a:ea typeface="+mj-ea"/>
                <a:cs typeface="Courier New"/>
              </a:rPr>
              <a:t>huidige</a:t>
            </a:r>
            <a:r>
              <a:rPr lang="en-US" sz="3200" b="1" dirty="0">
                <a:highlight>
                  <a:srgbClr val="C0C0C0"/>
                </a:highlight>
                <a:latin typeface="Courier New"/>
                <a:ea typeface="+mj-ea"/>
                <a:cs typeface="Courier New"/>
              </a:rPr>
              <a:t> </a:t>
            </a:r>
            <a:r>
              <a:rPr lang="en-US" sz="3200" b="1" dirty="0" err="1">
                <a:highlight>
                  <a:srgbClr val="C0C0C0"/>
                </a:highlight>
                <a:latin typeface="Courier New"/>
                <a:ea typeface="+mj-ea"/>
                <a:cs typeface="Courier New"/>
              </a:rPr>
              <a:t>Turkije</a:t>
            </a:r>
            <a:r>
              <a:rPr lang="en-US" sz="3200" b="1" dirty="0">
                <a:highlight>
                  <a:srgbClr val="C0C0C0"/>
                </a:highlight>
                <a:latin typeface="Courier New"/>
                <a:ea typeface="+mj-ea"/>
                <a:cs typeface="Courier New"/>
              </a:rPr>
              <a:t>)</a:t>
            </a:r>
          </a:p>
        </p:txBody>
      </p:sp>
      <p:pic>
        <p:nvPicPr>
          <p:cNvPr id="2" name="Afbeelding 2" descr="Afbeelding met tekst, kaart&#10;&#10;Beschrijving is gegenereerd met zeer hoge betrouwbaarheid">
            <a:extLst>
              <a:ext uri="{FF2B5EF4-FFF2-40B4-BE49-F238E27FC236}">
                <a16:creationId xmlns:a16="http://schemas.microsoft.com/office/drawing/2014/main" id="{301762C3-7FF2-4A25-9F1A-261B544B0A00}"/>
              </a:ext>
            </a:extLst>
          </p:cNvPr>
          <p:cNvPicPr>
            <a:picLocks noChangeAspect="1"/>
          </p:cNvPicPr>
          <p:nvPr/>
        </p:nvPicPr>
        <p:blipFill rotWithShape="1">
          <a:blip r:embed="rId2"/>
          <a:srcRect t="17445" r="1" b="689"/>
          <a:stretch/>
        </p:blipFill>
        <p:spPr>
          <a:xfrm>
            <a:off x="828676" y="1825626"/>
            <a:ext cx="10525125" cy="4351338"/>
          </a:xfrm>
          <a:prstGeom prst="rect">
            <a:avLst/>
          </a:prstGeom>
        </p:spPr>
      </p:pic>
    </p:spTree>
    <p:extLst>
      <p:ext uri="{BB962C8B-B14F-4D97-AF65-F5344CB8AC3E}">
        <p14:creationId xmlns:p14="http://schemas.microsoft.com/office/powerpoint/2010/main" val="66708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5" descr="Afbeelding met persoon, man&#10;&#10;Beschrijving is gegenereerd met hoge betrouwbaarheid">
            <a:extLst>
              <a:ext uri="{FF2B5EF4-FFF2-40B4-BE49-F238E27FC236}">
                <a16:creationId xmlns:a16="http://schemas.microsoft.com/office/drawing/2014/main" id="{86D121A6-8ED7-43F9-B672-87E4552BED86}"/>
              </a:ext>
            </a:extLst>
          </p:cNvPr>
          <p:cNvPicPr>
            <a:picLocks noChangeAspect="1"/>
          </p:cNvPicPr>
          <p:nvPr/>
        </p:nvPicPr>
        <p:blipFill rotWithShape="1">
          <a:blip r:embed="rId2"/>
          <a:srcRect t="8755" b="29254"/>
          <a:stretch/>
        </p:blipFill>
        <p:spPr>
          <a:xfrm>
            <a:off x="774700" y="-24977"/>
            <a:ext cx="9928860" cy="6858001"/>
          </a:xfrm>
          <a:prstGeom prst="rect">
            <a:avLst/>
          </a:prstGeom>
        </p:spPr>
      </p:pic>
      <p:pic>
        <p:nvPicPr>
          <p:cNvPr id="27" name="Picture 2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ekstvak 24">
            <a:extLst>
              <a:ext uri="{FF2B5EF4-FFF2-40B4-BE49-F238E27FC236}">
                <a16:creationId xmlns:a16="http://schemas.microsoft.com/office/drawing/2014/main" id="{70704EBA-D5A7-48AB-B21A-1B01B1D043ED}"/>
              </a:ext>
            </a:extLst>
          </p:cNvPr>
          <p:cNvSpPr txBox="1"/>
          <p:nvPr/>
        </p:nvSpPr>
        <p:spPr>
          <a:xfrm>
            <a:off x="639234" y="5729817"/>
            <a:ext cx="11728448"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b="1" dirty="0">
                <a:highlight>
                  <a:srgbClr val="C0C0C0"/>
                </a:highlight>
                <a:latin typeface="Courier New"/>
                <a:cs typeface="Calibri"/>
              </a:rPr>
              <a:t>Een van de leiders van deze Turkse stammen, Osman I, sticht rond 1299 het Ottomaanse Rijk </a:t>
            </a:r>
          </a:p>
        </p:txBody>
      </p:sp>
      <p:sp>
        <p:nvSpPr>
          <p:cNvPr id="2" name="Tekstvak 1">
            <a:extLst>
              <a:ext uri="{FF2B5EF4-FFF2-40B4-BE49-F238E27FC236}">
                <a16:creationId xmlns:a16="http://schemas.microsoft.com/office/drawing/2014/main" id="{1C553677-FBA7-47BB-9FC4-CF42E53A7F63}"/>
              </a:ext>
            </a:extLst>
          </p:cNvPr>
          <p:cNvSpPr txBox="1"/>
          <p:nvPr/>
        </p:nvSpPr>
        <p:spPr>
          <a:xfrm>
            <a:off x="448734" y="332317"/>
            <a:ext cx="11368615"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dirty="0">
                <a:highlight>
                  <a:srgbClr val="C0C0C0"/>
                </a:highlight>
                <a:latin typeface="Courier New"/>
                <a:cs typeface="Calibri"/>
              </a:rPr>
              <a:t>Vandaar de naam Osmaanse of Ottomaanse Rijk. Osman is de Turkse variant van de Arabische naam 'Uthman'(ook wel gespeld </a:t>
            </a:r>
            <a:r>
              <a:rPr lang="nl-NL" sz="2400" b="1">
                <a:highlight>
                  <a:srgbClr val="C0C0C0"/>
                </a:highlight>
                <a:latin typeface="Courier New"/>
                <a:cs typeface="Calibri"/>
              </a:rPr>
              <a:t>als 'Othman')</a:t>
            </a:r>
            <a:r>
              <a:rPr lang="nl-NL" sz="2400" dirty="0">
                <a:highlight>
                  <a:srgbClr val="C0C0C0"/>
                </a:highlight>
                <a:latin typeface="Courier New"/>
                <a:cs typeface="Calibri"/>
              </a:rPr>
              <a:t>   </a:t>
            </a:r>
            <a:endParaRPr lang="nl-NL" dirty="0">
              <a:cs typeface="Calibri"/>
            </a:endParaRPr>
          </a:p>
        </p:txBody>
      </p:sp>
    </p:spTree>
    <p:extLst>
      <p:ext uri="{BB962C8B-B14F-4D97-AF65-F5344CB8AC3E}">
        <p14:creationId xmlns:p14="http://schemas.microsoft.com/office/powerpoint/2010/main" val="210529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kstvak 8">
            <a:extLst>
              <a:ext uri="{FF2B5EF4-FFF2-40B4-BE49-F238E27FC236}">
                <a16:creationId xmlns:a16="http://schemas.microsoft.com/office/drawing/2014/main" id="{7B2A55C5-8871-4B43-AD0D-AD2778F318ED}"/>
              </a:ext>
            </a:extLst>
          </p:cNvPr>
          <p:cNvSpPr txBox="1"/>
          <p:nvPr/>
        </p:nvSpPr>
        <p:spPr>
          <a:xfrm>
            <a:off x="856192" y="5481108"/>
            <a:ext cx="400261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sz="1800" dirty="0">
              <a:cs typeface="Calibri"/>
            </a:endParaRPr>
          </a:p>
        </p:txBody>
      </p:sp>
      <p:sp>
        <p:nvSpPr>
          <p:cNvPr id="18" name="Tekstvak 17">
            <a:extLst>
              <a:ext uri="{FF2B5EF4-FFF2-40B4-BE49-F238E27FC236}">
                <a16:creationId xmlns:a16="http://schemas.microsoft.com/office/drawing/2014/main" id="{FF83C668-554F-4E4B-BDB2-1D8616C44516}"/>
              </a:ext>
            </a:extLst>
          </p:cNvPr>
          <p:cNvSpPr txBox="1"/>
          <p:nvPr/>
        </p:nvSpPr>
        <p:spPr>
          <a:xfrm>
            <a:off x="477012" y="465351"/>
            <a:ext cx="11305115"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dirty="0">
                <a:highlight>
                  <a:srgbClr val="C0C0C0"/>
                </a:highlight>
                <a:latin typeface="Courier New"/>
                <a:cs typeface="Calibri"/>
              </a:rPr>
              <a:t>Het Ottomaanse Rijk was in het begin een klein rijk</a:t>
            </a:r>
            <a:r>
              <a:rPr lang="nl-NL" sz="3200" b="1" dirty="0">
                <a:cs typeface="Calibri"/>
              </a:rPr>
              <a:t> </a:t>
            </a:r>
          </a:p>
        </p:txBody>
      </p:sp>
      <p:pic>
        <p:nvPicPr>
          <p:cNvPr id="32" name="Afbeelding 32" descr="Afbeelding met tekst, kaart&#10;&#10;Beschrijving is gegenereerd met zeer hoge betrouwbaarheid">
            <a:extLst>
              <a:ext uri="{FF2B5EF4-FFF2-40B4-BE49-F238E27FC236}">
                <a16:creationId xmlns:a16="http://schemas.microsoft.com/office/drawing/2014/main" id="{78ECFE02-9C96-412D-8B39-98A649BE261F}"/>
              </a:ext>
            </a:extLst>
          </p:cNvPr>
          <p:cNvPicPr>
            <a:picLocks noChangeAspect="1"/>
          </p:cNvPicPr>
          <p:nvPr/>
        </p:nvPicPr>
        <p:blipFill>
          <a:blip r:embed="rId2"/>
          <a:stretch>
            <a:fillRect/>
          </a:stretch>
        </p:blipFill>
        <p:spPr>
          <a:xfrm>
            <a:off x="580732" y="1021631"/>
            <a:ext cx="5367867" cy="5356309"/>
          </a:xfrm>
          <a:prstGeom prst="rect">
            <a:avLst/>
          </a:prstGeom>
        </p:spPr>
      </p:pic>
      <p:sp>
        <p:nvSpPr>
          <p:cNvPr id="34" name="Tekstvak 33">
            <a:extLst>
              <a:ext uri="{FF2B5EF4-FFF2-40B4-BE49-F238E27FC236}">
                <a16:creationId xmlns:a16="http://schemas.microsoft.com/office/drawing/2014/main" id="{48147FD1-DCAD-449F-B421-693164403C8D}"/>
              </a:ext>
            </a:extLst>
          </p:cNvPr>
          <p:cNvSpPr txBox="1"/>
          <p:nvPr/>
        </p:nvSpPr>
        <p:spPr>
          <a:xfrm>
            <a:off x="2851153" y="1634067"/>
            <a:ext cx="5145615"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b="1" dirty="0">
                <a:highlight>
                  <a:srgbClr val="C0C0C0"/>
                </a:highlight>
                <a:latin typeface="Courier New"/>
                <a:cs typeface="Calibri"/>
              </a:rPr>
              <a:t>Constantinopel heet tegenwoordig Istanbul</a:t>
            </a:r>
          </a:p>
        </p:txBody>
      </p:sp>
      <p:pic>
        <p:nvPicPr>
          <p:cNvPr id="2" name="Afbeelding 2" descr="Afbeelding met tekst, kaart&#10;&#10;Beschrijving is gegenereerd met zeer hoge betrouwbaarheid">
            <a:extLst>
              <a:ext uri="{FF2B5EF4-FFF2-40B4-BE49-F238E27FC236}">
                <a16:creationId xmlns:a16="http://schemas.microsoft.com/office/drawing/2014/main" id="{29FCDD61-761F-42E9-BF01-2894F93DA3C7}"/>
              </a:ext>
            </a:extLst>
          </p:cNvPr>
          <p:cNvPicPr>
            <a:picLocks noChangeAspect="1"/>
          </p:cNvPicPr>
          <p:nvPr/>
        </p:nvPicPr>
        <p:blipFill>
          <a:blip r:embed="rId3"/>
          <a:stretch>
            <a:fillRect/>
          </a:stretch>
        </p:blipFill>
        <p:spPr>
          <a:xfrm>
            <a:off x="6576486" y="1126739"/>
            <a:ext cx="4510615" cy="4805606"/>
          </a:xfrm>
          <a:prstGeom prst="rect">
            <a:avLst/>
          </a:prstGeom>
        </p:spPr>
      </p:pic>
      <p:sp>
        <p:nvSpPr>
          <p:cNvPr id="3" name="Left Arrow 2"/>
          <p:cNvSpPr/>
          <p:nvPr/>
        </p:nvSpPr>
        <p:spPr>
          <a:xfrm>
            <a:off x="9401694" y="206155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9952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Afbeelding 3" descr="Afbeelding met tekst, kaart&#10;&#10;Beschrijving is gegenereerd met zeer hoge betrouwbaarheid">
            <a:extLst>
              <a:ext uri="{FF2B5EF4-FFF2-40B4-BE49-F238E27FC236}">
                <a16:creationId xmlns:a16="http://schemas.microsoft.com/office/drawing/2014/main" id="{8CF5BD93-6BB0-4294-A24B-08EDDD8CF8BB}"/>
              </a:ext>
            </a:extLst>
          </p:cNvPr>
          <p:cNvPicPr>
            <a:picLocks noChangeAspect="1"/>
          </p:cNvPicPr>
          <p:nvPr/>
        </p:nvPicPr>
        <p:blipFill>
          <a:blip r:embed="rId2"/>
          <a:stretch>
            <a:fillRect/>
          </a:stretch>
        </p:blipFill>
        <p:spPr>
          <a:xfrm>
            <a:off x="1200572" y="1373717"/>
            <a:ext cx="9505110" cy="4978401"/>
          </a:xfrm>
          <a:prstGeom prst="rect">
            <a:avLst/>
          </a:prstGeom>
        </p:spPr>
      </p:pic>
      <p:sp>
        <p:nvSpPr>
          <p:cNvPr id="5" name="Tekstvak 4">
            <a:extLst>
              <a:ext uri="{FF2B5EF4-FFF2-40B4-BE49-F238E27FC236}">
                <a16:creationId xmlns:a16="http://schemas.microsoft.com/office/drawing/2014/main" id="{AEB07E68-27DE-460C-A1FD-CB514DA5BF19}"/>
              </a:ext>
            </a:extLst>
          </p:cNvPr>
          <p:cNvSpPr txBox="1"/>
          <p:nvPr/>
        </p:nvSpPr>
        <p:spPr>
          <a:xfrm>
            <a:off x="5200650" y="1507069"/>
            <a:ext cx="3685116"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b="1" u="sng" dirty="0">
                <a:highlight>
                  <a:srgbClr val="C0C0C0"/>
                </a:highlight>
                <a:latin typeface="Courier New"/>
                <a:cs typeface="Calibri"/>
              </a:rPr>
              <a:t>De Republiek der </a:t>
            </a:r>
            <a:r>
              <a:rPr lang="nl-NL" sz="1100" b="1" u="sng">
                <a:highlight>
                  <a:srgbClr val="C0C0C0"/>
                </a:highlight>
                <a:latin typeface="Courier New"/>
                <a:cs typeface="Calibri"/>
              </a:rPr>
              <a:t>Zeven Verenigde Nederlanden</a:t>
            </a:r>
            <a:r>
              <a:rPr lang="nl-NL" sz="1100" b="1" dirty="0">
                <a:solidFill>
                  <a:schemeClr val="accent6">
                    <a:lumMod val="50000"/>
                  </a:schemeClr>
                </a:solidFill>
                <a:highlight>
                  <a:srgbClr val="C0C0C0"/>
                </a:highlight>
                <a:latin typeface="Courier New"/>
                <a:cs typeface="Calibri"/>
              </a:rPr>
              <a:t> </a:t>
            </a:r>
            <a:endParaRPr lang="nl-NL" sz="1100" dirty="0">
              <a:solidFill>
                <a:schemeClr val="accent6">
                  <a:lumMod val="50000"/>
                </a:schemeClr>
              </a:solidFill>
              <a:highlight>
                <a:srgbClr val="C0C0C0"/>
              </a:highlight>
              <a:cs typeface="Calibri"/>
            </a:endParaRPr>
          </a:p>
        </p:txBody>
      </p:sp>
      <p:sp>
        <p:nvSpPr>
          <p:cNvPr id="6" name="Tekstvak 5">
            <a:extLst>
              <a:ext uri="{FF2B5EF4-FFF2-40B4-BE49-F238E27FC236}">
                <a16:creationId xmlns:a16="http://schemas.microsoft.com/office/drawing/2014/main" id="{4DD2CC3F-5933-4975-8759-C8212ABA3B8E}"/>
              </a:ext>
            </a:extLst>
          </p:cNvPr>
          <p:cNvSpPr txBox="1"/>
          <p:nvPr/>
        </p:nvSpPr>
        <p:spPr>
          <a:xfrm>
            <a:off x="1062567" y="438154"/>
            <a:ext cx="10754782"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highlight>
                  <a:srgbClr val="C0C0C0"/>
                </a:highlight>
                <a:latin typeface="Courier New"/>
                <a:cs typeface="Calibri"/>
              </a:rPr>
              <a:t>In de eeuwen daarna groeit het Ottomaanse Rijk uit tot internationale grootmacht</a:t>
            </a:r>
          </a:p>
        </p:txBody>
      </p:sp>
      <p:sp>
        <p:nvSpPr>
          <p:cNvPr id="7" name="Tekstvak 6">
            <a:extLst>
              <a:ext uri="{FF2B5EF4-FFF2-40B4-BE49-F238E27FC236}">
                <a16:creationId xmlns:a16="http://schemas.microsoft.com/office/drawing/2014/main" id="{8692F6E2-AC6D-4FA5-9F82-0DE54CE3E6C2}"/>
              </a:ext>
            </a:extLst>
          </p:cNvPr>
          <p:cNvSpPr txBox="1"/>
          <p:nvPr/>
        </p:nvSpPr>
        <p:spPr>
          <a:xfrm>
            <a:off x="1464733" y="4015319"/>
            <a:ext cx="9241366"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a:highlight>
                  <a:srgbClr val="C0C0C0"/>
                </a:highlight>
                <a:latin typeface="Courier New"/>
                <a:cs typeface="Calibri"/>
              </a:rPr>
              <a:t>Belangrijke veroveringen van de Ottomanen zijn: </a:t>
            </a:r>
            <a:endParaRPr lang="nl-NL" sz="2000">
              <a:cs typeface="Calibri"/>
            </a:endParaRPr>
          </a:p>
          <a:p>
            <a:r>
              <a:rPr lang="nl-NL" sz="2000" b="1" dirty="0">
                <a:highlight>
                  <a:srgbClr val="C0C0C0"/>
                </a:highlight>
                <a:latin typeface="Courier New"/>
                <a:cs typeface="Calibri"/>
              </a:rPr>
              <a:t>- De bezetting van de Balkan (Zuidoost-Europa) in de 14e en 15e </a:t>
            </a:r>
            <a:r>
              <a:rPr lang="nl-NL" sz="2000" b="1">
                <a:highlight>
                  <a:srgbClr val="C0C0C0"/>
                </a:highlight>
                <a:latin typeface="Courier New"/>
                <a:cs typeface="Calibri"/>
              </a:rPr>
              <a:t>eeuw</a:t>
            </a:r>
            <a:endParaRPr lang="nl-NL" sz="2000">
              <a:latin typeface="Calibri" panose="020F0502020204030204"/>
              <a:cs typeface="Calibri"/>
            </a:endParaRPr>
          </a:p>
          <a:p>
            <a:r>
              <a:rPr lang="nl-NL" sz="2000" b="1">
                <a:highlight>
                  <a:srgbClr val="C0C0C0"/>
                </a:highlight>
                <a:latin typeface="Courier New"/>
                <a:cs typeface="Calibri"/>
              </a:rPr>
              <a:t>- De verovering van Constantinopel in 1453</a:t>
            </a:r>
            <a:r>
              <a:rPr lang="nl-NL" sz="1800" b="1">
                <a:latin typeface="Courier New"/>
                <a:cs typeface="Calibri"/>
              </a:rPr>
              <a:t> </a:t>
            </a:r>
            <a:endParaRPr lang="nl-NL" sz="1800">
              <a:cs typeface="Calibri"/>
            </a:endParaRPr>
          </a:p>
        </p:txBody>
      </p:sp>
    </p:spTree>
    <p:extLst>
      <p:ext uri="{BB962C8B-B14F-4D97-AF65-F5344CB8AC3E}">
        <p14:creationId xmlns:p14="http://schemas.microsoft.com/office/powerpoint/2010/main" val="9297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35810174-4E03-4695-9391-8819365063DD}"/>
              </a:ext>
            </a:extLst>
          </p:cNvPr>
          <p:cNvSpPr txBox="1"/>
          <p:nvPr/>
        </p:nvSpPr>
        <p:spPr>
          <a:xfrm>
            <a:off x="505178" y="53621"/>
            <a:ext cx="11336865"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highlight>
                  <a:srgbClr val="C0C0C0"/>
                </a:highlight>
                <a:latin typeface="Courier New"/>
                <a:cs typeface="Calibri"/>
              </a:rPr>
              <a:t>Na het mislukken van het beleg van Wenen in 1683 raakt het </a:t>
            </a:r>
            <a:endParaRPr lang="nl-NL" sz="2400" b="1" dirty="0">
              <a:highlight>
                <a:srgbClr val="C0C0C0"/>
              </a:highlight>
              <a:latin typeface="Courier New"/>
              <a:cs typeface="Calibri"/>
            </a:endParaRPr>
          </a:p>
          <a:p>
            <a:r>
              <a:rPr lang="nl-NL" sz="2400" b="1">
                <a:highlight>
                  <a:srgbClr val="C0C0C0"/>
                </a:highlight>
                <a:latin typeface="Courier New"/>
                <a:cs typeface="Calibri"/>
              </a:rPr>
              <a:t>Ottomaanse Rijk langzaam in verval </a:t>
            </a:r>
            <a:endParaRPr lang="nl-NL" sz="2400" b="1" dirty="0">
              <a:highlight>
                <a:srgbClr val="C0C0C0"/>
              </a:highlight>
              <a:latin typeface="Courier New"/>
              <a:cs typeface="Calibri"/>
            </a:endParaRPr>
          </a:p>
        </p:txBody>
      </p:sp>
      <p:pic>
        <p:nvPicPr>
          <p:cNvPr id="15" name="Afbeelding 15" descr="Afbeelding met tekst, boek&#10;&#10;Beschrijving is gegenereerd met zeer hoge betrouwbaarheid">
            <a:extLst>
              <a:ext uri="{FF2B5EF4-FFF2-40B4-BE49-F238E27FC236}">
                <a16:creationId xmlns:a16="http://schemas.microsoft.com/office/drawing/2014/main" id="{BD918B25-88C0-4F69-AA82-D36D9098B598}"/>
              </a:ext>
            </a:extLst>
          </p:cNvPr>
          <p:cNvPicPr>
            <a:picLocks noChangeAspect="1"/>
          </p:cNvPicPr>
          <p:nvPr/>
        </p:nvPicPr>
        <p:blipFill>
          <a:blip r:embed="rId2"/>
          <a:stretch>
            <a:fillRect/>
          </a:stretch>
        </p:blipFill>
        <p:spPr>
          <a:xfrm>
            <a:off x="2089150" y="758761"/>
            <a:ext cx="7780867" cy="6081313"/>
          </a:xfrm>
          <a:prstGeom prst="rect">
            <a:avLst/>
          </a:prstGeom>
        </p:spPr>
      </p:pic>
      <p:sp>
        <p:nvSpPr>
          <p:cNvPr id="17" name="Tekstvak 1">
            <a:extLst>
              <a:ext uri="{FF2B5EF4-FFF2-40B4-BE49-F238E27FC236}">
                <a16:creationId xmlns:a16="http://schemas.microsoft.com/office/drawing/2014/main" id="{8E3173B2-AB16-45AF-8B52-4B17B66CD7B5}"/>
              </a:ext>
            </a:extLst>
          </p:cNvPr>
          <p:cNvSpPr txBox="1"/>
          <p:nvPr/>
        </p:nvSpPr>
        <p:spPr>
          <a:xfrm>
            <a:off x="903816" y="5313539"/>
            <a:ext cx="10885310" cy="646331"/>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highlight>
                  <a:srgbClr val="C0C0C0"/>
                </a:highlight>
                <a:latin typeface="Courier New"/>
              </a:rPr>
              <a:t>Vanaf de 19e eeuw gaat het snel bergafwaarts met het eens zo machtige rijk. Het verliest veel gebieden op de Balkan en in Noord-Afrika</a:t>
            </a:r>
            <a:endParaRPr lang="nl-NL" dirty="0">
              <a:highlight>
                <a:srgbClr val="C0C0C0"/>
              </a:highlight>
              <a:cs typeface="Calibri"/>
            </a:endParaRPr>
          </a:p>
        </p:txBody>
      </p:sp>
      <p:sp>
        <p:nvSpPr>
          <p:cNvPr id="18" name="Tekstvak 17">
            <a:extLst>
              <a:ext uri="{FF2B5EF4-FFF2-40B4-BE49-F238E27FC236}">
                <a16:creationId xmlns:a16="http://schemas.microsoft.com/office/drawing/2014/main" id="{7A84F231-2DA8-4D5D-AFC1-45A6CBEBD4B0}"/>
              </a:ext>
            </a:extLst>
          </p:cNvPr>
          <p:cNvSpPr txBox="1"/>
          <p:nvPr/>
        </p:nvSpPr>
        <p:spPr>
          <a:xfrm>
            <a:off x="956733" y="1168400"/>
            <a:ext cx="9728198"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highlight>
                  <a:srgbClr val="C0C0C0"/>
                </a:highlight>
                <a:latin typeface="Courier New"/>
                <a:cs typeface="Courier New"/>
              </a:rPr>
              <a:t>Het krijgt in die periode ook de bijnaam ´de zieke man van Europa´</a:t>
            </a:r>
          </a:p>
        </p:txBody>
      </p:sp>
      <p:sp>
        <p:nvSpPr>
          <p:cNvPr id="19" name="Pijl: omlaag 18">
            <a:extLst>
              <a:ext uri="{FF2B5EF4-FFF2-40B4-BE49-F238E27FC236}">
                <a16:creationId xmlns:a16="http://schemas.microsoft.com/office/drawing/2014/main" id="{B1F87611-DA8E-4D5D-A9C7-6F5A557AD241}"/>
              </a:ext>
            </a:extLst>
          </p:cNvPr>
          <p:cNvSpPr/>
          <p:nvPr/>
        </p:nvSpPr>
        <p:spPr>
          <a:xfrm>
            <a:off x="2959142" y="1484588"/>
            <a:ext cx="484632" cy="1465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488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B50B4B89-1941-4E15-8255-85C9818AF28E}"/>
              </a:ext>
            </a:extLst>
          </p:cNvPr>
          <p:cNvPicPr>
            <a:picLocks noChangeAspect="1"/>
          </p:cNvPicPr>
          <p:nvPr/>
        </p:nvPicPr>
        <p:blipFill rotWithShape="1">
          <a:blip r:embed="rId2"/>
          <a:srcRect t="17634" r="-1" b="24345"/>
          <a:stretch/>
        </p:blipFill>
        <p:spPr>
          <a:xfrm>
            <a:off x="838200" y="-3810"/>
            <a:ext cx="9928860" cy="6858001"/>
          </a:xfrm>
          <a:prstGeom prst="rect">
            <a:avLst/>
          </a:prstGeom>
        </p:spPr>
      </p:pic>
      <p:pic>
        <p:nvPicPr>
          <p:cNvPr id="14" name="Picture 13">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a:extLst>
              <a:ext uri="{FF2B5EF4-FFF2-40B4-BE49-F238E27FC236}">
                <a16:creationId xmlns:a16="http://schemas.microsoft.com/office/drawing/2014/main" id="{56DADE56-EAED-473F-A09F-B680B2733197}"/>
              </a:ext>
            </a:extLst>
          </p:cNvPr>
          <p:cNvSpPr txBox="1"/>
          <p:nvPr/>
        </p:nvSpPr>
        <p:spPr>
          <a:xfrm>
            <a:off x="501649" y="427566"/>
            <a:ext cx="11739032"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dirty="0">
                <a:highlight>
                  <a:srgbClr val="C0C0C0"/>
                </a:highlight>
                <a:latin typeface="Courier New"/>
                <a:cs typeface="Calibri"/>
              </a:rPr>
              <a:t>Wat zijn de belangrijkste oorzaken van het verval?</a:t>
            </a:r>
          </a:p>
        </p:txBody>
      </p:sp>
      <p:sp>
        <p:nvSpPr>
          <p:cNvPr id="6" name="Tekstvak 5">
            <a:extLst>
              <a:ext uri="{FF2B5EF4-FFF2-40B4-BE49-F238E27FC236}">
                <a16:creationId xmlns:a16="http://schemas.microsoft.com/office/drawing/2014/main" id="{00D462FF-0E21-4FD2-9B97-A4628F275F96}"/>
              </a:ext>
            </a:extLst>
          </p:cNvPr>
          <p:cNvSpPr txBox="1"/>
          <p:nvPr/>
        </p:nvSpPr>
        <p:spPr>
          <a:xfrm>
            <a:off x="676275" y="1808692"/>
            <a:ext cx="11188699"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highlight>
                  <a:srgbClr val="C0C0C0"/>
                </a:highlight>
                <a:latin typeface="Courier New"/>
                <a:cs typeface="Calibri"/>
              </a:rPr>
              <a:t>- </a:t>
            </a:r>
            <a:r>
              <a:rPr lang="nl-NL" sz="2000" b="1">
                <a:highlight>
                  <a:srgbClr val="C0C0C0"/>
                </a:highlight>
                <a:latin typeface="Courier New"/>
                <a:cs typeface="Calibri"/>
              </a:rPr>
              <a:t>Technologische achterstand met het Westen (géén industriële revolutie)</a:t>
            </a:r>
          </a:p>
        </p:txBody>
      </p:sp>
      <p:sp>
        <p:nvSpPr>
          <p:cNvPr id="8" name="Tekstvak 7">
            <a:extLst>
              <a:ext uri="{FF2B5EF4-FFF2-40B4-BE49-F238E27FC236}">
                <a16:creationId xmlns:a16="http://schemas.microsoft.com/office/drawing/2014/main" id="{7764E49B-A36F-431F-8FEE-315CB1C48964}"/>
              </a:ext>
            </a:extLst>
          </p:cNvPr>
          <p:cNvSpPr txBox="1"/>
          <p:nvPr/>
        </p:nvSpPr>
        <p:spPr>
          <a:xfrm>
            <a:off x="670983" y="2681818"/>
            <a:ext cx="11294531"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highlight>
                  <a:srgbClr val="C0C0C0"/>
                </a:highlight>
                <a:latin typeface="Courier New"/>
                <a:cs typeface="Calibri"/>
              </a:rPr>
              <a:t>-</a:t>
            </a:r>
            <a:r>
              <a:rPr lang="nl-NL" b="1" dirty="0">
                <a:highlight>
                  <a:srgbClr val="C0C0C0"/>
                </a:highlight>
                <a:latin typeface="Courier New"/>
                <a:cs typeface="Calibri"/>
              </a:rPr>
              <a:t> Kolonisatie van Noord-Afrika door Groot-Brittannië en Frankrijk, het gevolg is dat dit gebied grotendeels verloren gaat</a:t>
            </a:r>
            <a:r>
              <a:rPr lang="nl-NL" dirty="0">
                <a:highlight>
                  <a:srgbClr val="C0C0C0"/>
                </a:highlight>
                <a:cs typeface="Calibri"/>
              </a:rPr>
              <a:t>  </a:t>
            </a:r>
          </a:p>
        </p:txBody>
      </p:sp>
      <p:sp>
        <p:nvSpPr>
          <p:cNvPr id="10" name="Tekstvak 9">
            <a:extLst>
              <a:ext uri="{FF2B5EF4-FFF2-40B4-BE49-F238E27FC236}">
                <a16:creationId xmlns:a16="http://schemas.microsoft.com/office/drawing/2014/main" id="{C0462A51-98C2-41BC-9701-B608D7E840E3}"/>
              </a:ext>
            </a:extLst>
          </p:cNvPr>
          <p:cNvSpPr txBox="1"/>
          <p:nvPr/>
        </p:nvSpPr>
        <p:spPr>
          <a:xfrm>
            <a:off x="718609" y="3819525"/>
            <a:ext cx="1130511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highlight>
                  <a:srgbClr val="C0C0C0"/>
                </a:highlight>
                <a:latin typeface="Courier New"/>
                <a:cs typeface="Calibri"/>
              </a:rPr>
              <a:t>- </a:t>
            </a:r>
            <a:r>
              <a:rPr lang="nl-NL" b="1" dirty="0">
                <a:highlight>
                  <a:srgbClr val="C0C0C0"/>
                </a:highlight>
                <a:latin typeface="Courier New"/>
                <a:cs typeface="Calibri"/>
              </a:rPr>
              <a:t>Groeiend nationalisme op de Balkan, hierdoor gaan verschillende volkeren streven naar onafhankelijkheid</a:t>
            </a:r>
          </a:p>
        </p:txBody>
      </p:sp>
      <p:sp>
        <p:nvSpPr>
          <p:cNvPr id="11" name="Tekstvak 10">
            <a:extLst>
              <a:ext uri="{FF2B5EF4-FFF2-40B4-BE49-F238E27FC236}">
                <a16:creationId xmlns:a16="http://schemas.microsoft.com/office/drawing/2014/main" id="{8315A8A8-8071-44FC-A9E1-6A65A0BA6A27}"/>
              </a:ext>
            </a:extLst>
          </p:cNvPr>
          <p:cNvSpPr txBox="1"/>
          <p:nvPr/>
        </p:nvSpPr>
        <p:spPr>
          <a:xfrm>
            <a:off x="681567" y="4872567"/>
            <a:ext cx="1132628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highlight>
                  <a:srgbClr val="C0C0C0"/>
                </a:highlight>
                <a:latin typeface="Courier New"/>
                <a:cs typeface="Calibri"/>
              </a:rPr>
              <a:t>- </a:t>
            </a:r>
            <a:r>
              <a:rPr lang="nl-NL" b="1" dirty="0">
                <a:highlight>
                  <a:srgbClr val="C0C0C0"/>
                </a:highlight>
                <a:latin typeface="Courier New"/>
                <a:cs typeface="Calibri"/>
              </a:rPr>
              <a:t>Zwakke leiders, de meeste Ottomaanse sultans in de 18e en 19e eeuw missen het charisma van hun voorgangers en houden er een decadente levensstijl op na </a:t>
            </a:r>
          </a:p>
        </p:txBody>
      </p:sp>
    </p:spTree>
    <p:extLst>
      <p:ext uri="{BB962C8B-B14F-4D97-AF65-F5344CB8AC3E}">
        <p14:creationId xmlns:p14="http://schemas.microsoft.com/office/powerpoint/2010/main" val="22785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binnen, zwart&#10;&#10;Beschrijving is gegenereerd met hoge betrouwbaarheid">
            <a:extLst>
              <a:ext uri="{FF2B5EF4-FFF2-40B4-BE49-F238E27FC236}">
                <a16:creationId xmlns:a16="http://schemas.microsoft.com/office/drawing/2014/main" id="{9A48874E-7C7F-4471-AC3B-158AA97B713F}"/>
              </a:ext>
            </a:extLst>
          </p:cNvPr>
          <p:cNvPicPr>
            <a:picLocks noChangeAspect="1"/>
          </p:cNvPicPr>
          <p:nvPr/>
        </p:nvPicPr>
        <p:blipFill rotWithShape="1">
          <a:blip r:embed="rId2"/>
          <a:srcRect r="-2" b="-2"/>
          <a:stretch/>
        </p:blipFill>
        <p:spPr>
          <a:xfrm>
            <a:off x="567694" y="1793029"/>
            <a:ext cx="4944107" cy="4944110"/>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6" name="Tekstvak 5">
            <a:extLst>
              <a:ext uri="{FF2B5EF4-FFF2-40B4-BE49-F238E27FC236}">
                <a16:creationId xmlns:a16="http://schemas.microsoft.com/office/drawing/2014/main" id="{04C013B2-12B6-4559-9C5A-AECF21E3D360}"/>
              </a:ext>
            </a:extLst>
          </p:cNvPr>
          <p:cNvSpPr txBox="1"/>
          <p:nvPr/>
        </p:nvSpPr>
        <p:spPr>
          <a:xfrm>
            <a:off x="321734" y="88900"/>
            <a:ext cx="11273366"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highlight>
                  <a:srgbClr val="C0C0C0"/>
                </a:highlight>
                <a:latin typeface="Courier New"/>
                <a:cs typeface="Calibri"/>
              </a:rPr>
              <a:t>In de 19e eeuw krijgen Frankrijk en vooral Groot-Brittannië interesse in de </a:t>
            </a:r>
            <a:r>
              <a:rPr lang="nl-NL" sz="2000" b="1">
                <a:highlight>
                  <a:srgbClr val="C0C0C0"/>
                </a:highlight>
                <a:latin typeface="Courier New"/>
                <a:cs typeface="Calibri"/>
              </a:rPr>
              <a:t>Ottomaanse gebieden in het Midden-Oosten. Belangrijkste redenen zijn:</a:t>
            </a:r>
            <a:endParaRPr lang="nl-NL" sz="2000" b="1" dirty="0">
              <a:highlight>
                <a:srgbClr val="C0C0C0"/>
              </a:highlight>
              <a:latin typeface="Courier New"/>
              <a:cs typeface="Calibri"/>
            </a:endParaRPr>
          </a:p>
        </p:txBody>
      </p:sp>
      <p:pic>
        <p:nvPicPr>
          <p:cNvPr id="12" name="Afbeelding 12" descr="Afbeelding met tekst, kaart&#10;&#10;Beschrijving is gegenereerd met zeer hoge betrouwbaarheid">
            <a:extLst>
              <a:ext uri="{FF2B5EF4-FFF2-40B4-BE49-F238E27FC236}">
                <a16:creationId xmlns:a16="http://schemas.microsoft.com/office/drawing/2014/main" id="{C0556A70-8AB5-4C47-8900-6B6C28EB5D7A}"/>
              </a:ext>
            </a:extLst>
          </p:cNvPr>
          <p:cNvPicPr>
            <a:picLocks noChangeAspect="1"/>
          </p:cNvPicPr>
          <p:nvPr/>
        </p:nvPicPr>
        <p:blipFill>
          <a:blip r:embed="rId3"/>
          <a:stretch>
            <a:fillRect/>
          </a:stretch>
        </p:blipFill>
        <p:spPr>
          <a:xfrm>
            <a:off x="7412568" y="1947335"/>
            <a:ext cx="4214282" cy="4688416"/>
          </a:xfrm>
          <a:prstGeom prst="rect">
            <a:avLst/>
          </a:prstGeom>
        </p:spPr>
      </p:pic>
      <p:sp>
        <p:nvSpPr>
          <p:cNvPr id="17" name="Tekstvak 16">
            <a:extLst>
              <a:ext uri="{FF2B5EF4-FFF2-40B4-BE49-F238E27FC236}">
                <a16:creationId xmlns:a16="http://schemas.microsoft.com/office/drawing/2014/main" id="{67CC7597-FEB3-4DC1-842B-4256C326339F}"/>
              </a:ext>
            </a:extLst>
          </p:cNvPr>
          <p:cNvSpPr txBox="1"/>
          <p:nvPr/>
        </p:nvSpPr>
        <p:spPr>
          <a:xfrm>
            <a:off x="184151" y="1083734"/>
            <a:ext cx="1178136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latin typeface="Courier New"/>
                <a:cs typeface="Calibri"/>
              </a:rPr>
              <a:t>Olie wordt belangrijk vooral voor de auto-industrië die na 1880 in het </a:t>
            </a:r>
            <a:r>
              <a:rPr lang="nl-NL" b="1">
                <a:highlight>
                  <a:srgbClr val="C0C0C0"/>
                </a:highlight>
                <a:latin typeface="Courier New"/>
                <a:cs typeface="Calibri"/>
              </a:rPr>
              <a:t>Westen opkomt</a:t>
            </a:r>
          </a:p>
        </p:txBody>
      </p:sp>
      <p:sp>
        <p:nvSpPr>
          <p:cNvPr id="19" name="Tekstvak 18">
            <a:extLst>
              <a:ext uri="{FF2B5EF4-FFF2-40B4-BE49-F238E27FC236}">
                <a16:creationId xmlns:a16="http://schemas.microsoft.com/office/drawing/2014/main" id="{E6344AD7-BC9D-43FB-B5C6-3DDFE9D09D7D}"/>
              </a:ext>
            </a:extLst>
          </p:cNvPr>
          <p:cNvSpPr txBox="1"/>
          <p:nvPr/>
        </p:nvSpPr>
        <p:spPr>
          <a:xfrm>
            <a:off x="422275" y="5650442"/>
            <a:ext cx="10088032"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highlight>
                  <a:srgbClr val="C0C0C0"/>
                </a:highlight>
                <a:cs typeface="Calibri"/>
              </a:rPr>
              <a:t>H</a:t>
            </a:r>
            <a:r>
              <a:rPr lang="nl-NL" b="1" dirty="0">
                <a:highlight>
                  <a:srgbClr val="C0C0C0"/>
                </a:highlight>
                <a:latin typeface="Courier New"/>
                <a:cs typeface="Calibri"/>
              </a:rPr>
              <a:t>et Suezkanaal ( uit 1869) is van vitaal belang voor Groot-Brittanië. De zeeroute naar haar koloniën in Azië wordt door dit kanaal aanzienlijk </a:t>
            </a:r>
            <a:r>
              <a:rPr lang="nl-NL" b="1">
                <a:highlight>
                  <a:srgbClr val="C0C0C0"/>
                </a:highlight>
                <a:latin typeface="Courier New"/>
                <a:cs typeface="Calibri"/>
              </a:rPr>
              <a:t>verkort </a:t>
            </a:r>
            <a:endParaRPr lang="nl-NL">
              <a:latin typeface="Courier New"/>
              <a:cs typeface="Courier New"/>
            </a:endParaRPr>
          </a:p>
        </p:txBody>
      </p:sp>
      <p:sp>
        <p:nvSpPr>
          <p:cNvPr id="21" name="Pijl: omhoog 20">
            <a:extLst>
              <a:ext uri="{FF2B5EF4-FFF2-40B4-BE49-F238E27FC236}">
                <a16:creationId xmlns:a16="http://schemas.microsoft.com/office/drawing/2014/main" id="{ADB695B6-7F8C-4350-80B6-E3DD385DC807}"/>
              </a:ext>
            </a:extLst>
          </p:cNvPr>
          <p:cNvSpPr/>
          <p:nvPr/>
        </p:nvSpPr>
        <p:spPr>
          <a:xfrm>
            <a:off x="9362059" y="3453088"/>
            <a:ext cx="484632" cy="22272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C3FB67C9-642F-49EA-9F79-35D77A570962}"/>
              </a:ext>
            </a:extLst>
          </p:cNvPr>
          <p:cNvSpPr/>
          <p:nvPr/>
        </p:nvSpPr>
        <p:spPr>
          <a:xfrm>
            <a:off x="10242550" y="6284382"/>
            <a:ext cx="1401233" cy="3534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0164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1006</Words>
  <Application>Microsoft Office PowerPoint</Application>
  <PresentationFormat>Widescreen</PresentationFormat>
  <Paragraphs>76</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Courier New</vt:lpstr>
      <vt:lpstr>Rockwell</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Betlem, F.C.</dc:creator>
  <cp:lastModifiedBy>albert</cp:lastModifiedBy>
  <cp:revision>4342</cp:revision>
  <dcterms:created xsi:type="dcterms:W3CDTF">2012-07-30T23:35:21Z</dcterms:created>
  <dcterms:modified xsi:type="dcterms:W3CDTF">2019-04-05T15:40:54Z</dcterms:modified>
</cp:coreProperties>
</file>