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78" r:id="rId5"/>
    <p:sldId id="258" r:id="rId6"/>
    <p:sldId id="273" r:id="rId7"/>
    <p:sldId id="263" r:id="rId8"/>
    <p:sldId id="272" r:id="rId9"/>
    <p:sldId id="265" r:id="rId10"/>
    <p:sldId id="267" r:id="rId11"/>
    <p:sldId id="274" r:id="rId12"/>
    <p:sldId id="269" r:id="rId13"/>
    <p:sldId id="271" r:id="rId14"/>
    <p:sldId id="261" r:id="rId15"/>
    <p:sldId id="275" r:id="rId16"/>
    <p:sldId id="276" r:id="rId17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31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A2C5A-B7F8-45BD-8FC9-CAEA4BAD02A7}" v="4226" dt="2018-07-04T13:07:58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BC135-2F5A-473D-8646-62308D73A93A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9A1BAF5A-ECF6-40CB-A256-F453DB82A1E5}">
      <dgm:prSet phldrT="[Tekst]" custT="1"/>
      <dgm:spPr/>
      <dgm:t>
        <a:bodyPr/>
        <a:lstStyle/>
        <a:p>
          <a:r>
            <a:rPr lang="nl-NL" sz="2000" b="1" dirty="0"/>
            <a:t>Sociaal</a:t>
          </a:r>
          <a:endParaRPr lang="nl-NL" sz="1600" b="1" dirty="0"/>
        </a:p>
        <a:p>
          <a:endParaRPr lang="nl-NL" sz="1600" dirty="0"/>
        </a:p>
        <a:p>
          <a:r>
            <a:rPr lang="nl-NL" sz="1600" dirty="0"/>
            <a:t>Hoe zijn de verhoudingen tussen bevolkingsgroepen?</a:t>
          </a:r>
        </a:p>
      </dgm:t>
    </dgm:pt>
    <dgm:pt modelId="{E24FB929-72BE-490B-A5C7-38C999A660E5}" type="parTrans" cxnId="{91C26555-2112-41A0-9580-206318599ADD}">
      <dgm:prSet/>
      <dgm:spPr/>
      <dgm:t>
        <a:bodyPr/>
        <a:lstStyle/>
        <a:p>
          <a:endParaRPr lang="nl-NL" sz="2800"/>
        </a:p>
      </dgm:t>
    </dgm:pt>
    <dgm:pt modelId="{8E28023F-0666-4A3A-9A1F-1BC7A20A9106}" type="sibTrans" cxnId="{91C26555-2112-41A0-9580-206318599ADD}">
      <dgm:prSet/>
      <dgm:spPr/>
      <dgm:t>
        <a:bodyPr/>
        <a:lstStyle/>
        <a:p>
          <a:endParaRPr lang="nl-NL" sz="2800"/>
        </a:p>
      </dgm:t>
    </dgm:pt>
    <dgm:pt modelId="{EB96D27D-41B9-4FA3-B004-24B75A38ECFF}">
      <dgm:prSet phldrT="[Tekst]" custT="1"/>
      <dgm:spPr/>
      <dgm:t>
        <a:bodyPr/>
        <a:lstStyle/>
        <a:p>
          <a:r>
            <a:rPr lang="nl-NL" sz="2000" b="1" dirty="0"/>
            <a:t>Politiek</a:t>
          </a:r>
          <a:r>
            <a:rPr lang="nl-NL" sz="1600" dirty="0"/>
            <a:t> </a:t>
          </a:r>
        </a:p>
        <a:p>
          <a:endParaRPr lang="nl-NL" sz="1600" dirty="0"/>
        </a:p>
        <a:p>
          <a:r>
            <a:rPr lang="nl-NL" sz="1600" dirty="0"/>
            <a:t>Wie heeft de macht?</a:t>
          </a:r>
        </a:p>
        <a:p>
          <a:endParaRPr lang="nl-NL" sz="1600" dirty="0"/>
        </a:p>
        <a:p>
          <a:r>
            <a:rPr lang="nl-NL" sz="1600" dirty="0"/>
            <a:t>Welke bestuursvorm is er?</a:t>
          </a:r>
        </a:p>
        <a:p>
          <a:endParaRPr lang="nl-NL" sz="1600" dirty="0"/>
        </a:p>
        <a:p>
          <a:r>
            <a:rPr lang="nl-NL" sz="1600" dirty="0"/>
            <a:t>Waar is de macht op gebaseerd?</a:t>
          </a:r>
        </a:p>
      </dgm:t>
    </dgm:pt>
    <dgm:pt modelId="{C849D651-4183-4A5F-888E-07E30E1AF309}" type="parTrans" cxnId="{88FC0B9D-E45A-4072-A066-0E11652DADCF}">
      <dgm:prSet/>
      <dgm:spPr/>
      <dgm:t>
        <a:bodyPr/>
        <a:lstStyle/>
        <a:p>
          <a:endParaRPr lang="nl-NL" sz="2800"/>
        </a:p>
      </dgm:t>
    </dgm:pt>
    <dgm:pt modelId="{999CF02A-F94F-45BD-9706-1490A7B8FD84}" type="sibTrans" cxnId="{88FC0B9D-E45A-4072-A066-0E11652DADCF}">
      <dgm:prSet/>
      <dgm:spPr/>
      <dgm:t>
        <a:bodyPr/>
        <a:lstStyle/>
        <a:p>
          <a:endParaRPr lang="nl-NL" sz="2800"/>
        </a:p>
      </dgm:t>
    </dgm:pt>
    <dgm:pt modelId="{B45B5F5F-BF69-4E32-ABF4-37F8FB1A105E}">
      <dgm:prSet phldrT="[Tekst]" custT="1"/>
      <dgm:spPr/>
      <dgm:t>
        <a:bodyPr/>
        <a:lstStyle/>
        <a:p>
          <a:r>
            <a:rPr lang="nl-NL" sz="2000" b="1" dirty="0"/>
            <a:t>Economisch</a:t>
          </a:r>
          <a:r>
            <a:rPr lang="nl-NL" sz="1600" dirty="0"/>
            <a:t> </a:t>
          </a:r>
        </a:p>
        <a:p>
          <a:endParaRPr lang="nl-NL" sz="1600" dirty="0"/>
        </a:p>
        <a:p>
          <a:r>
            <a:rPr lang="nl-NL" sz="1600" dirty="0"/>
            <a:t>Wat zijn de middelen van bestaan?</a:t>
          </a:r>
        </a:p>
      </dgm:t>
    </dgm:pt>
    <dgm:pt modelId="{408EDFD4-052F-413C-8F39-E5D04EFF021A}" type="parTrans" cxnId="{089D199E-5A7D-4628-8D25-B8BD349C63B7}">
      <dgm:prSet/>
      <dgm:spPr/>
      <dgm:t>
        <a:bodyPr/>
        <a:lstStyle/>
        <a:p>
          <a:endParaRPr lang="nl-NL" sz="2800"/>
        </a:p>
      </dgm:t>
    </dgm:pt>
    <dgm:pt modelId="{DA2D4410-0E6A-44D8-A033-55B39212D9CD}" type="sibTrans" cxnId="{089D199E-5A7D-4628-8D25-B8BD349C63B7}">
      <dgm:prSet/>
      <dgm:spPr/>
      <dgm:t>
        <a:bodyPr/>
        <a:lstStyle/>
        <a:p>
          <a:endParaRPr lang="nl-NL" sz="2800"/>
        </a:p>
      </dgm:t>
    </dgm:pt>
    <dgm:pt modelId="{A65D31A7-02D6-445E-9FAB-C4167EDB98F0}">
      <dgm:prSet custT="1"/>
      <dgm:spPr/>
      <dgm:t>
        <a:bodyPr/>
        <a:lstStyle/>
        <a:p>
          <a:r>
            <a:rPr lang="nl-NL" sz="2000" b="1" dirty="0"/>
            <a:t>Cultureel</a:t>
          </a:r>
          <a:endParaRPr lang="nl-NL" sz="1600" b="1" dirty="0"/>
        </a:p>
        <a:p>
          <a:endParaRPr lang="nl-NL" sz="1600" dirty="0"/>
        </a:p>
        <a:p>
          <a:r>
            <a:rPr lang="nl-NL" sz="1600" dirty="0"/>
            <a:t>Wat maken, denken, geloven en voelen mensen en hoe uiten zij zich? </a:t>
          </a:r>
        </a:p>
        <a:p>
          <a:endParaRPr lang="nl-NL" sz="1600" dirty="0"/>
        </a:p>
        <a:p>
          <a:endParaRPr lang="nl-NL" sz="1600" dirty="0"/>
        </a:p>
      </dgm:t>
    </dgm:pt>
    <dgm:pt modelId="{B24924BF-880D-499D-9975-6F6BAB208394}" type="parTrans" cxnId="{1DC5724C-B226-4DA8-8AEF-69AE752EA2A4}">
      <dgm:prSet/>
      <dgm:spPr/>
      <dgm:t>
        <a:bodyPr/>
        <a:lstStyle/>
        <a:p>
          <a:endParaRPr lang="nl-NL" sz="2800"/>
        </a:p>
      </dgm:t>
    </dgm:pt>
    <dgm:pt modelId="{C810F579-F539-4A93-AEFC-A50F54AB3962}" type="sibTrans" cxnId="{1DC5724C-B226-4DA8-8AEF-69AE752EA2A4}">
      <dgm:prSet/>
      <dgm:spPr/>
      <dgm:t>
        <a:bodyPr/>
        <a:lstStyle/>
        <a:p>
          <a:endParaRPr lang="nl-NL" sz="2800"/>
        </a:p>
      </dgm:t>
    </dgm:pt>
    <dgm:pt modelId="{252CF143-C842-4712-A009-690F907E4EDB}" type="pres">
      <dgm:prSet presAssocID="{5A1BC135-2F5A-473D-8646-62308D73A93A}" presName="Name0" presStyleCnt="0">
        <dgm:presLayoutVars>
          <dgm:dir/>
          <dgm:resizeHandles val="exact"/>
        </dgm:presLayoutVars>
      </dgm:prSet>
      <dgm:spPr/>
    </dgm:pt>
    <dgm:pt modelId="{1139A998-E664-462A-B1B2-6E41CAB125CF}" type="pres">
      <dgm:prSet presAssocID="{9A1BAF5A-ECF6-40CB-A256-F453DB82A1E5}" presName="node" presStyleLbl="node1" presStyleIdx="0" presStyleCnt="4">
        <dgm:presLayoutVars>
          <dgm:bulletEnabled val="1"/>
        </dgm:presLayoutVars>
      </dgm:prSet>
      <dgm:spPr/>
    </dgm:pt>
    <dgm:pt modelId="{9EE6AE5F-1DA2-4912-BE42-10609D3C8990}" type="pres">
      <dgm:prSet presAssocID="{8E28023F-0666-4A3A-9A1F-1BC7A20A9106}" presName="sibTrans" presStyleCnt="0"/>
      <dgm:spPr/>
    </dgm:pt>
    <dgm:pt modelId="{2B54C418-2470-4BDC-A4C0-9A7D9ABB133F}" type="pres">
      <dgm:prSet presAssocID="{EB96D27D-41B9-4FA3-B004-24B75A38ECFF}" presName="node" presStyleLbl="node1" presStyleIdx="1" presStyleCnt="4">
        <dgm:presLayoutVars>
          <dgm:bulletEnabled val="1"/>
        </dgm:presLayoutVars>
      </dgm:prSet>
      <dgm:spPr/>
    </dgm:pt>
    <dgm:pt modelId="{1953C8AC-0254-4307-A559-C3780227F2B7}" type="pres">
      <dgm:prSet presAssocID="{999CF02A-F94F-45BD-9706-1490A7B8FD84}" presName="sibTrans" presStyleCnt="0"/>
      <dgm:spPr/>
    </dgm:pt>
    <dgm:pt modelId="{9574AD49-5703-4C24-93DB-94E7965B7450}" type="pres">
      <dgm:prSet presAssocID="{B45B5F5F-BF69-4E32-ABF4-37F8FB1A105E}" presName="node" presStyleLbl="node1" presStyleIdx="2" presStyleCnt="4">
        <dgm:presLayoutVars>
          <dgm:bulletEnabled val="1"/>
        </dgm:presLayoutVars>
      </dgm:prSet>
      <dgm:spPr/>
    </dgm:pt>
    <dgm:pt modelId="{BEB1CE3D-6A1D-44B5-853E-0B164049BE8D}" type="pres">
      <dgm:prSet presAssocID="{DA2D4410-0E6A-44D8-A033-55B39212D9CD}" presName="sibTrans" presStyleCnt="0"/>
      <dgm:spPr/>
    </dgm:pt>
    <dgm:pt modelId="{FA386665-50F9-4344-9627-B907C527F330}" type="pres">
      <dgm:prSet presAssocID="{A65D31A7-02D6-445E-9FAB-C4167EDB98F0}" presName="node" presStyleLbl="node1" presStyleIdx="3" presStyleCnt="4">
        <dgm:presLayoutVars>
          <dgm:bulletEnabled val="1"/>
        </dgm:presLayoutVars>
      </dgm:prSet>
      <dgm:spPr/>
    </dgm:pt>
  </dgm:ptLst>
  <dgm:cxnLst>
    <dgm:cxn modelId="{3D22F807-7309-4C9C-89F2-870F1A2E2746}" type="presOf" srcId="{9A1BAF5A-ECF6-40CB-A256-F453DB82A1E5}" destId="{1139A998-E664-462A-B1B2-6E41CAB125CF}" srcOrd="0" destOrd="0" presId="urn:microsoft.com/office/officeart/2005/8/layout/hList6"/>
    <dgm:cxn modelId="{A3542920-8D3F-428A-A9C9-BF6B0D13372E}" type="presOf" srcId="{5A1BC135-2F5A-473D-8646-62308D73A93A}" destId="{252CF143-C842-4712-A009-690F907E4EDB}" srcOrd="0" destOrd="0" presId="urn:microsoft.com/office/officeart/2005/8/layout/hList6"/>
    <dgm:cxn modelId="{1DC5724C-B226-4DA8-8AEF-69AE752EA2A4}" srcId="{5A1BC135-2F5A-473D-8646-62308D73A93A}" destId="{A65D31A7-02D6-445E-9FAB-C4167EDB98F0}" srcOrd="3" destOrd="0" parTransId="{B24924BF-880D-499D-9975-6F6BAB208394}" sibTransId="{C810F579-F539-4A93-AEFC-A50F54AB3962}"/>
    <dgm:cxn modelId="{91C26555-2112-41A0-9580-206318599ADD}" srcId="{5A1BC135-2F5A-473D-8646-62308D73A93A}" destId="{9A1BAF5A-ECF6-40CB-A256-F453DB82A1E5}" srcOrd="0" destOrd="0" parTransId="{E24FB929-72BE-490B-A5C7-38C999A660E5}" sibTransId="{8E28023F-0666-4A3A-9A1F-1BC7A20A9106}"/>
    <dgm:cxn modelId="{8148567C-0F1A-4439-9CFA-F21269369826}" type="presOf" srcId="{EB96D27D-41B9-4FA3-B004-24B75A38ECFF}" destId="{2B54C418-2470-4BDC-A4C0-9A7D9ABB133F}" srcOrd="0" destOrd="0" presId="urn:microsoft.com/office/officeart/2005/8/layout/hList6"/>
    <dgm:cxn modelId="{88FC0B9D-E45A-4072-A066-0E11652DADCF}" srcId="{5A1BC135-2F5A-473D-8646-62308D73A93A}" destId="{EB96D27D-41B9-4FA3-B004-24B75A38ECFF}" srcOrd="1" destOrd="0" parTransId="{C849D651-4183-4A5F-888E-07E30E1AF309}" sibTransId="{999CF02A-F94F-45BD-9706-1490A7B8FD84}"/>
    <dgm:cxn modelId="{C10D2D9D-603C-4D3D-B39A-AC3E29141F3A}" type="presOf" srcId="{B45B5F5F-BF69-4E32-ABF4-37F8FB1A105E}" destId="{9574AD49-5703-4C24-93DB-94E7965B7450}" srcOrd="0" destOrd="0" presId="urn:microsoft.com/office/officeart/2005/8/layout/hList6"/>
    <dgm:cxn modelId="{089D199E-5A7D-4628-8D25-B8BD349C63B7}" srcId="{5A1BC135-2F5A-473D-8646-62308D73A93A}" destId="{B45B5F5F-BF69-4E32-ABF4-37F8FB1A105E}" srcOrd="2" destOrd="0" parTransId="{408EDFD4-052F-413C-8F39-E5D04EFF021A}" sibTransId="{DA2D4410-0E6A-44D8-A033-55B39212D9CD}"/>
    <dgm:cxn modelId="{9FF10AFD-DA39-47FE-B274-77A47B405AE1}" type="presOf" srcId="{A65D31A7-02D6-445E-9FAB-C4167EDB98F0}" destId="{FA386665-50F9-4344-9627-B907C527F330}" srcOrd="0" destOrd="0" presId="urn:microsoft.com/office/officeart/2005/8/layout/hList6"/>
    <dgm:cxn modelId="{17E3159D-8B40-4310-9E9A-167D6EB61E3A}" type="presParOf" srcId="{252CF143-C842-4712-A009-690F907E4EDB}" destId="{1139A998-E664-462A-B1B2-6E41CAB125CF}" srcOrd="0" destOrd="0" presId="urn:microsoft.com/office/officeart/2005/8/layout/hList6"/>
    <dgm:cxn modelId="{72A993C3-6197-4091-B7DA-0ECAC5CD63E4}" type="presParOf" srcId="{252CF143-C842-4712-A009-690F907E4EDB}" destId="{9EE6AE5F-1DA2-4912-BE42-10609D3C8990}" srcOrd="1" destOrd="0" presId="urn:microsoft.com/office/officeart/2005/8/layout/hList6"/>
    <dgm:cxn modelId="{820DEB49-6341-4B89-943C-6F46A60D5E80}" type="presParOf" srcId="{252CF143-C842-4712-A009-690F907E4EDB}" destId="{2B54C418-2470-4BDC-A4C0-9A7D9ABB133F}" srcOrd="2" destOrd="0" presId="urn:microsoft.com/office/officeart/2005/8/layout/hList6"/>
    <dgm:cxn modelId="{B6FE6B92-07B9-4AE8-8029-74CF5E059C3A}" type="presParOf" srcId="{252CF143-C842-4712-A009-690F907E4EDB}" destId="{1953C8AC-0254-4307-A559-C3780227F2B7}" srcOrd="3" destOrd="0" presId="urn:microsoft.com/office/officeart/2005/8/layout/hList6"/>
    <dgm:cxn modelId="{7F12E60C-5607-43A1-BEB9-D1F2B14EAD44}" type="presParOf" srcId="{252CF143-C842-4712-A009-690F907E4EDB}" destId="{9574AD49-5703-4C24-93DB-94E7965B7450}" srcOrd="4" destOrd="0" presId="urn:microsoft.com/office/officeart/2005/8/layout/hList6"/>
    <dgm:cxn modelId="{3C03DCA1-D0C1-4B36-9D0B-30615D7CF5B1}" type="presParOf" srcId="{252CF143-C842-4712-A009-690F907E4EDB}" destId="{BEB1CE3D-6A1D-44B5-853E-0B164049BE8D}" srcOrd="5" destOrd="0" presId="urn:microsoft.com/office/officeart/2005/8/layout/hList6"/>
    <dgm:cxn modelId="{68B5326E-7DB0-4342-A4B5-FFF9D45E0502}" type="presParOf" srcId="{252CF143-C842-4712-A009-690F907E4EDB}" destId="{FA386665-50F9-4344-9627-B907C527F33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A998-E664-462A-B1B2-6E41CAB125CF}">
      <dsp:nvSpPr>
        <dsp:cNvPr id="0" name=""/>
        <dsp:cNvSpPr/>
      </dsp:nvSpPr>
      <dsp:spPr>
        <a:xfrm rot="16200000">
          <a:off x="-1166187" y="1168302"/>
          <a:ext cx="4412343" cy="207573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Sociaal</a:t>
          </a:r>
          <a:endParaRPr lang="nl-NL" sz="16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Hoe zijn de verhoudingen tussen bevolkingsgroepen?</a:t>
          </a:r>
        </a:p>
      </dsp:txBody>
      <dsp:txXfrm rot="5400000">
        <a:off x="2116" y="882468"/>
        <a:ext cx="2075737" cy="2647405"/>
      </dsp:txXfrm>
    </dsp:sp>
    <dsp:sp modelId="{2B54C418-2470-4BDC-A4C0-9A7D9ABB133F}">
      <dsp:nvSpPr>
        <dsp:cNvPr id="0" name=""/>
        <dsp:cNvSpPr/>
      </dsp:nvSpPr>
      <dsp:spPr>
        <a:xfrm rot="16200000">
          <a:off x="1065229" y="1168302"/>
          <a:ext cx="4412343" cy="2075737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Politiek</a:t>
          </a:r>
          <a:r>
            <a:rPr lang="nl-NL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Wie heeft de macht?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Welke bestuursvorm is er?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Waar is de macht op gebaseerd?</a:t>
          </a:r>
        </a:p>
      </dsp:txBody>
      <dsp:txXfrm rot="5400000">
        <a:off x="2233532" y="882468"/>
        <a:ext cx="2075737" cy="2647405"/>
      </dsp:txXfrm>
    </dsp:sp>
    <dsp:sp modelId="{9574AD49-5703-4C24-93DB-94E7965B7450}">
      <dsp:nvSpPr>
        <dsp:cNvPr id="0" name=""/>
        <dsp:cNvSpPr/>
      </dsp:nvSpPr>
      <dsp:spPr>
        <a:xfrm rot="16200000">
          <a:off x="3296647" y="1168302"/>
          <a:ext cx="4412343" cy="2075737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Economisch</a:t>
          </a:r>
          <a:r>
            <a:rPr lang="nl-NL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Wat zijn de middelen van bestaan?</a:t>
          </a:r>
        </a:p>
      </dsp:txBody>
      <dsp:txXfrm rot="5400000">
        <a:off x="4464950" y="882468"/>
        <a:ext cx="2075737" cy="2647405"/>
      </dsp:txXfrm>
    </dsp:sp>
    <dsp:sp modelId="{FA386665-50F9-4344-9627-B907C527F330}">
      <dsp:nvSpPr>
        <dsp:cNvPr id="0" name=""/>
        <dsp:cNvSpPr/>
      </dsp:nvSpPr>
      <dsp:spPr>
        <a:xfrm rot="16200000">
          <a:off x="5528064" y="1168302"/>
          <a:ext cx="4412343" cy="2075737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Cultureel</a:t>
          </a:r>
          <a:endParaRPr lang="nl-NL" sz="16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Wat maken, denken, geloven en voelen mensen en hoe uiten zij zich?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 rot="5400000">
        <a:off x="6696367" y="882468"/>
        <a:ext cx="2075737" cy="264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7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3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1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2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2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6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B364-F60F-DF43-AC88-343719EF0166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8036-E875-B948-A993-002D47911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9B4A-1E4E-441B-9D73-75CE62992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Posters voor in het geschiedenislokaal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0B1EA-31E5-4FF0-AD4F-95704A0DE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Robbert-Jan Poortvliet 2018</a:t>
            </a:r>
          </a:p>
        </p:txBody>
      </p:sp>
    </p:spTree>
    <p:extLst>
      <p:ext uri="{BB962C8B-B14F-4D97-AF65-F5344CB8AC3E}">
        <p14:creationId xmlns:p14="http://schemas.microsoft.com/office/powerpoint/2010/main" val="361343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4891F-D78C-41C4-AE0B-83F370B7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Analyse beeldbron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A30188-4944-4B59-B2BA-6E7251BDF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8" y="1062328"/>
            <a:ext cx="7675418" cy="453491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3200" dirty="0"/>
              <a:t>Wat is het </a:t>
            </a:r>
            <a:r>
              <a:rPr lang="nl-NL" sz="3200" b="1" dirty="0"/>
              <a:t>onderwerp</a:t>
            </a:r>
            <a:r>
              <a:rPr lang="nl-NL" sz="3200" dirty="0"/>
              <a:t> van de bron?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Over welke </a:t>
            </a:r>
            <a:r>
              <a:rPr lang="nl-NL" sz="3200" b="1" dirty="0"/>
              <a:t>tijd</a:t>
            </a:r>
            <a:r>
              <a:rPr lang="nl-NL" sz="3200" dirty="0"/>
              <a:t> gaat de bron?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Is het een </a:t>
            </a:r>
            <a:r>
              <a:rPr lang="nl-NL" sz="3200" b="1" dirty="0"/>
              <a:t>primaire</a:t>
            </a:r>
            <a:r>
              <a:rPr lang="nl-NL" sz="3200" dirty="0"/>
              <a:t> of een </a:t>
            </a:r>
            <a:r>
              <a:rPr lang="nl-NL" sz="3200" b="1" dirty="0"/>
              <a:t>secundaire</a:t>
            </a:r>
            <a:r>
              <a:rPr lang="nl-NL" sz="3200" dirty="0"/>
              <a:t> bron?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Plaats de bron in de </a:t>
            </a:r>
            <a:r>
              <a:rPr lang="nl-NL" sz="3200" b="1" dirty="0"/>
              <a:t>historische context</a:t>
            </a:r>
            <a:r>
              <a:rPr lang="nl-NL" sz="32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Wie is de </a:t>
            </a:r>
            <a:r>
              <a:rPr lang="nl-NL" sz="3200" b="1" dirty="0"/>
              <a:t>maker</a:t>
            </a:r>
            <a:r>
              <a:rPr lang="nl-NL" sz="3200" dirty="0"/>
              <a:t> van de bron? (zie poster S)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Aan welke </a:t>
            </a:r>
            <a:r>
              <a:rPr lang="nl-NL" sz="3200" b="1" dirty="0"/>
              <a:t>beeldelementen </a:t>
            </a:r>
            <a:r>
              <a:rPr lang="nl-NL" sz="3200" dirty="0"/>
              <a:t>herken je de standplaatsgebondenheid van de maker?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Is de bron </a:t>
            </a:r>
            <a:r>
              <a:rPr lang="nl-NL" sz="3200" b="1" dirty="0"/>
              <a:t>representatief</a:t>
            </a:r>
            <a:r>
              <a:rPr lang="nl-NL" sz="3200" dirty="0"/>
              <a:t>? (zie poster R)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/>
              <a:t>Is de bron </a:t>
            </a:r>
            <a:r>
              <a:rPr lang="nl-NL" sz="3200" b="1" dirty="0"/>
              <a:t>betrouwbaar</a:t>
            </a:r>
            <a:r>
              <a:rPr lang="nl-NL" sz="3200" dirty="0"/>
              <a:t>? (zie poster B)</a:t>
            </a:r>
          </a:p>
        </p:txBody>
      </p:sp>
    </p:spTree>
    <p:extLst>
      <p:ext uri="{BB962C8B-B14F-4D97-AF65-F5344CB8AC3E}">
        <p14:creationId xmlns:p14="http://schemas.microsoft.com/office/powerpoint/2010/main" val="100313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Analyse spotprent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C2B2B241-5325-41B5-AACD-49AEC0CF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187652"/>
            <a:ext cx="8146473" cy="56703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500" b="1" dirty="0"/>
              <a:t>Context</a:t>
            </a:r>
          </a:p>
          <a:p>
            <a:pPr marL="0" indent="0">
              <a:buNone/>
            </a:pPr>
            <a:r>
              <a:rPr lang="nl-NL" sz="3500" dirty="0"/>
              <a:t>Bedenk welke gebeurtenis(sen) belangrijk waren in de tijd dat de spotprent werd gemaakt. </a:t>
            </a:r>
          </a:p>
          <a:p>
            <a:pPr marL="0" indent="0">
              <a:buNone/>
            </a:pPr>
            <a:r>
              <a:rPr lang="nl-NL" sz="3500" b="1" dirty="0"/>
              <a:t>Details</a:t>
            </a:r>
          </a:p>
          <a:p>
            <a:pPr marL="0" indent="0">
              <a:buNone/>
            </a:pPr>
            <a:r>
              <a:rPr lang="nl-NL" sz="3500" dirty="0"/>
              <a:t>Leg een denkbeeldig raster over de spotprent. Beschrijf in detail wat je ziet in elk raster. Welke symboliek herken je?</a:t>
            </a:r>
          </a:p>
          <a:p>
            <a:pPr marL="0" indent="0">
              <a:buNone/>
            </a:pPr>
            <a:r>
              <a:rPr lang="nl-NL" sz="3500" b="1" dirty="0"/>
              <a:t>Tekst</a:t>
            </a:r>
          </a:p>
          <a:p>
            <a:pPr marL="0" indent="0">
              <a:buNone/>
            </a:pPr>
            <a:r>
              <a:rPr lang="nl-NL" sz="3500" dirty="0"/>
              <a:t>Wat is de titel? Wat zegt het bijschrift? Welke woorden staan centraal?</a:t>
            </a:r>
          </a:p>
          <a:p>
            <a:pPr marL="0" indent="0">
              <a:buNone/>
            </a:pPr>
            <a:r>
              <a:rPr lang="nl-NL" sz="3500" b="1" dirty="0"/>
              <a:t>Boodschap</a:t>
            </a:r>
          </a:p>
          <a:p>
            <a:pPr marL="0" indent="0">
              <a:buNone/>
            </a:pPr>
            <a:r>
              <a:rPr lang="nl-NL" sz="3500" dirty="0"/>
              <a:t>Beschrijf wat de boodschap of visie van de tekenaar is. Met welke </a:t>
            </a:r>
            <a:r>
              <a:rPr lang="nl-NL" sz="3500" u="sng" dirty="0"/>
              <a:t>beeldelementen</a:t>
            </a:r>
            <a:r>
              <a:rPr lang="nl-NL" sz="3500" dirty="0"/>
              <a:t> maakt de tekenaar de boodschap of visie duidelijk?</a:t>
            </a:r>
          </a:p>
          <a:p>
            <a:pPr marL="0" indent="0">
              <a:buNone/>
            </a:pPr>
            <a:endParaRPr lang="nl-NL" sz="2600" b="1" dirty="0"/>
          </a:p>
        </p:txBody>
      </p:sp>
    </p:spTree>
    <p:extLst>
      <p:ext uri="{BB962C8B-B14F-4D97-AF65-F5344CB8AC3E}">
        <p14:creationId xmlns:p14="http://schemas.microsoft.com/office/powerpoint/2010/main" val="362238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EAD83-878A-4927-9ACE-7325F3E0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0" y="-9911"/>
            <a:ext cx="9125289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Wat is geschiedenis?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04A9DD21-21EA-4AFA-B369-50F99E929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63" y="2905217"/>
            <a:ext cx="485648" cy="1407745"/>
          </a:xfrm>
          <a:prstGeom prst="downArrow">
            <a:avLst>
              <a:gd name="adj1" fmla="val 50000"/>
              <a:gd name="adj2" fmla="val 724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BA283C48-D94A-4BED-84A7-742BB1B8D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13" y="4540216"/>
            <a:ext cx="1187838" cy="101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sporen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bronnen</a:t>
            </a:r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0DBE0CF4-606E-4621-8214-0D3CC6387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699" y="4716885"/>
            <a:ext cx="976058" cy="485648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1EA1D391-EF0A-4BE5-9B20-56261E2AD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82" y="4731501"/>
            <a:ext cx="1579144" cy="70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worden onderzocht</a:t>
            </a:r>
          </a:p>
        </p:txBody>
      </p:sp>
      <p:sp>
        <p:nvSpPr>
          <p:cNvPr id="13" name="AutoShape 10">
            <a:extLst>
              <a:ext uri="{FF2B5EF4-FFF2-40B4-BE49-F238E27FC236}">
                <a16:creationId xmlns:a16="http://schemas.microsoft.com/office/drawing/2014/main" id="{B44BBE31-C48F-42B7-BE5F-92F8F8D8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187" y="4744261"/>
            <a:ext cx="976058" cy="485648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97F3FCFE-57EA-40E2-823E-58A5CA86A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460" y="3956671"/>
            <a:ext cx="504694" cy="760214"/>
          </a:xfrm>
          <a:prstGeom prst="upArrow">
            <a:avLst>
              <a:gd name="adj1" fmla="val 50000"/>
              <a:gd name="adj2" fmla="val 3765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7DD30226-F037-4418-89F0-7F01B41C6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460" y="2860556"/>
            <a:ext cx="503106" cy="688796"/>
          </a:xfrm>
          <a:prstGeom prst="upArrow">
            <a:avLst>
              <a:gd name="adj1" fmla="val 50000"/>
              <a:gd name="adj2" fmla="val 3422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06246D8D-2F67-467E-A152-857313BF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847" y="2259228"/>
            <a:ext cx="2395535" cy="40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Het verleden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6AC65F4E-13DC-4FA7-A123-0A44FCA04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417" y="2030193"/>
            <a:ext cx="1906291" cy="70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beeld van het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verleden</a:t>
            </a:r>
          </a:p>
        </p:txBody>
      </p:sp>
      <p:sp>
        <p:nvSpPr>
          <p:cNvPr id="18" name="AutoShape 19">
            <a:extLst>
              <a:ext uri="{FF2B5EF4-FFF2-40B4-BE49-F238E27FC236}">
                <a16:creationId xmlns:a16="http://schemas.microsoft.com/office/drawing/2014/main" id="{47266907-7054-47D8-B904-D3ED673DE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502" y="2326953"/>
            <a:ext cx="2848494" cy="485648"/>
          </a:xfrm>
          <a:prstGeom prst="leftRightArrow">
            <a:avLst>
              <a:gd name="adj1" fmla="val 50000"/>
              <a:gd name="adj2" fmla="val 79608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EDC26A83-43F9-42D7-9FC7-6D1A20D4C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843" y="4259507"/>
            <a:ext cx="184683" cy="36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nl-NL" altLang="nl-NL" sz="1799" b="1">
              <a:latin typeface="+mn-lt"/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5A522C50-1090-477C-BA8B-BB87FC2F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713" y="4828820"/>
            <a:ext cx="1349698" cy="39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historicus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BB1A5D5B-3B83-4C02-8018-08354BD6C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376" y="3498772"/>
            <a:ext cx="2339359" cy="3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999" b="1" dirty="0">
                <a:latin typeface="+mn-lt"/>
              </a:rPr>
              <a:t>Schrijft / schept</a:t>
            </a:r>
          </a:p>
        </p:txBody>
      </p:sp>
      <p:sp>
        <p:nvSpPr>
          <p:cNvPr id="21" name="Niet gelijk aan 20">
            <a:extLst>
              <a:ext uri="{FF2B5EF4-FFF2-40B4-BE49-F238E27FC236}">
                <a16:creationId xmlns:a16="http://schemas.microsoft.com/office/drawing/2014/main" id="{A4CFD747-5C77-4F7A-ADB1-C8E0011546A7}"/>
              </a:ext>
            </a:extLst>
          </p:cNvPr>
          <p:cNvSpPr/>
          <p:nvPr/>
        </p:nvSpPr>
        <p:spPr>
          <a:xfrm>
            <a:off x="3782871" y="2104173"/>
            <a:ext cx="1522206" cy="976776"/>
          </a:xfrm>
          <a:prstGeom prst="mathNotEqual">
            <a:avLst/>
          </a:prstGeom>
          <a:solidFill>
            <a:schemeClr val="tx1"/>
          </a:solidFill>
          <a:ln>
            <a:solidFill>
              <a:srgbClr val="3132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37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iksemflits 4">
            <a:extLst>
              <a:ext uri="{FF2B5EF4-FFF2-40B4-BE49-F238E27FC236}">
                <a16:creationId xmlns:a16="http://schemas.microsoft.com/office/drawing/2014/main" id="{F7230E08-4637-49FF-A725-0F380ECDF15B}"/>
              </a:ext>
            </a:extLst>
          </p:cNvPr>
          <p:cNvSpPr/>
          <p:nvPr/>
        </p:nvSpPr>
        <p:spPr>
          <a:xfrm rot="20508706" flipH="1">
            <a:off x="4137258" y="2756992"/>
            <a:ext cx="1655331" cy="3596338"/>
          </a:xfrm>
          <a:prstGeom prst="lightningBolt">
            <a:avLst/>
          </a:prstGeom>
          <a:solidFill>
            <a:srgbClr val="FF00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2399" b="1" dirty="0">
              <a:latin typeface="Candara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E2F9544-9F69-4418-9827-D502D3F45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1127" y="3425723"/>
            <a:ext cx="4332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F</a:t>
            </a:r>
            <a:endParaRPr lang="nl-NL" altLang="nl-NL" sz="1799" b="1" dirty="0">
              <a:solidFill>
                <a:sysClr val="windowText" lastClr="00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F6667F0-B7B9-431A-9063-E44E380B5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165" y="4163719"/>
            <a:ext cx="2304450" cy="6459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400" b="1" i="1" dirty="0">
                <a:solidFill>
                  <a:schemeClr val="bg1"/>
                </a:solidFill>
                <a:latin typeface="Candara" panose="020E0502030303020204" pitchFamily="34" charset="0"/>
              </a:rPr>
              <a:t>Beelden</a:t>
            </a:r>
            <a:r>
              <a:rPr lang="nl-NL" altLang="nl-NL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 van het verleden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199" b="1" dirty="0">
                <a:solidFill>
                  <a:schemeClr val="bg1"/>
                </a:solidFill>
                <a:latin typeface="Candara" panose="020E0502030303020204" pitchFamily="34" charset="0"/>
              </a:rPr>
              <a:t>GESCHIEDENIS</a:t>
            </a:r>
          </a:p>
        </p:txBody>
      </p:sp>
      <p:sp>
        <p:nvSpPr>
          <p:cNvPr id="8" name="Gekromde PIJL-OMHOOG 6">
            <a:extLst>
              <a:ext uri="{FF2B5EF4-FFF2-40B4-BE49-F238E27FC236}">
                <a16:creationId xmlns:a16="http://schemas.microsoft.com/office/drawing/2014/main" id="{1664D975-F14D-4F91-954D-A3C54F50F919}"/>
              </a:ext>
            </a:extLst>
          </p:cNvPr>
          <p:cNvSpPr/>
          <p:nvPr/>
        </p:nvSpPr>
        <p:spPr>
          <a:xfrm rot="10800000">
            <a:off x="3181419" y="1667814"/>
            <a:ext cx="3884399" cy="2161581"/>
          </a:xfrm>
          <a:prstGeom prst="curvedUpArrow">
            <a:avLst>
              <a:gd name="adj1" fmla="val 14799"/>
              <a:gd name="adj2" fmla="val 27450"/>
              <a:gd name="adj3" fmla="val 244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2399">
              <a:solidFill>
                <a:schemeClr val="tx1"/>
              </a:solidFill>
            </a:endParaRP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B8974D25-BDE0-454B-9F7B-9DA8E6EF0242}"/>
              </a:ext>
            </a:extLst>
          </p:cNvPr>
          <p:cNvSpPr/>
          <p:nvPr/>
        </p:nvSpPr>
        <p:spPr>
          <a:xfrm>
            <a:off x="1208116" y="4012276"/>
            <a:ext cx="2695185" cy="194517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CC99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/>
              <a:t>Het verleden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05DEAD83-878A-4927-9ACE-7325F3E0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0" y="-9911"/>
            <a:ext cx="9125289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Wat is geschiedenis?</a:t>
            </a:r>
          </a:p>
        </p:txBody>
      </p:sp>
    </p:spTree>
    <p:extLst>
      <p:ext uri="{BB962C8B-B14F-4D97-AF65-F5344CB8AC3E}">
        <p14:creationId xmlns:p14="http://schemas.microsoft.com/office/powerpoint/2010/main" val="362276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75"/>
            <a:ext cx="9144000" cy="1325563"/>
          </a:xfrm>
        </p:spPr>
        <p:txBody>
          <a:bodyPr/>
          <a:lstStyle/>
          <a:p>
            <a:r>
              <a:rPr lang="en-US" sz="4400" b="1" dirty="0" err="1"/>
              <a:t>Woordgebruik</a:t>
            </a:r>
            <a:endParaRPr lang="en-US" sz="4400" b="1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49EC24-9492-4D53-99E5-5FD06DF15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31638"/>
            <a:ext cx="6896793" cy="639762"/>
          </a:xfrm>
        </p:spPr>
        <p:txBody>
          <a:bodyPr>
            <a:normAutofit/>
          </a:bodyPr>
          <a:lstStyle/>
          <a:p>
            <a:r>
              <a:rPr lang="nl-NL" sz="2800" dirty="0"/>
              <a:t>Verboden woorden voor historici: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697371"/>
            <a:ext cx="6325985" cy="87006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600" dirty="0"/>
              <a:t>“Ze” | “Weet </a:t>
            </a:r>
            <a:r>
              <a:rPr lang="en-US" sz="2600" dirty="0" err="1"/>
              <a:t>ik</a:t>
            </a:r>
            <a:r>
              <a:rPr lang="en-US" sz="2600" dirty="0"/>
              <a:t> </a:t>
            </a:r>
            <a:r>
              <a:rPr lang="en-US" sz="2600" dirty="0" err="1"/>
              <a:t>niet</a:t>
            </a:r>
            <a:r>
              <a:rPr lang="en-US" sz="2600" dirty="0"/>
              <a:t>” | “</a:t>
            </a:r>
            <a:r>
              <a:rPr lang="en-US" sz="2600" dirty="0" err="1"/>
              <a:t>Vroeger</a:t>
            </a:r>
            <a:r>
              <a:rPr lang="en-US" sz="2600" dirty="0"/>
              <a:t>”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66978A0-AA15-4BB4-A245-B1D43C045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9" y="2393635"/>
            <a:ext cx="6410902" cy="639762"/>
          </a:xfrm>
        </p:spPr>
        <p:txBody>
          <a:bodyPr>
            <a:noAutofit/>
          </a:bodyPr>
          <a:lstStyle/>
          <a:p>
            <a:r>
              <a:rPr lang="nl-NL" sz="2800" dirty="0"/>
              <a:t>Woorden waar historici van houden: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D5CE71-103C-4DE9-BEAF-F35A49DD9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199" y="2969567"/>
            <a:ext cx="7429501" cy="3736033"/>
          </a:xfrm>
        </p:spPr>
        <p:txBody>
          <a:bodyPr>
            <a:noAutofit/>
          </a:bodyPr>
          <a:lstStyle/>
          <a:p>
            <a:r>
              <a:rPr lang="nl-NL" sz="2600" dirty="0"/>
              <a:t>Bewijs</a:t>
            </a:r>
          </a:p>
          <a:p>
            <a:r>
              <a:rPr lang="nl-NL" sz="2600" dirty="0"/>
              <a:t>Keerpunt</a:t>
            </a:r>
          </a:p>
          <a:p>
            <a:r>
              <a:rPr lang="nl-NL" sz="2600" dirty="0"/>
              <a:t>Katalysator</a:t>
            </a:r>
          </a:p>
          <a:p>
            <a:r>
              <a:rPr lang="nl-NL" sz="2600" dirty="0"/>
              <a:t>Interpretatie</a:t>
            </a:r>
          </a:p>
          <a:p>
            <a:r>
              <a:rPr lang="nl-NL" sz="2600" dirty="0"/>
              <a:t>Van historisch belang</a:t>
            </a:r>
          </a:p>
          <a:p>
            <a:r>
              <a:rPr lang="nl-NL" sz="2600" dirty="0"/>
              <a:t>Oorzaken en gevolgen</a:t>
            </a:r>
          </a:p>
          <a:p>
            <a:r>
              <a:rPr lang="nl-NL" sz="2600" dirty="0"/>
              <a:t>Standplaatsgebondenheid</a:t>
            </a:r>
          </a:p>
          <a:p>
            <a:r>
              <a:rPr lang="nl-NL" sz="2600" dirty="0"/>
              <a:t>Verandering en continuïteit</a:t>
            </a:r>
          </a:p>
        </p:txBody>
      </p:sp>
    </p:spTree>
    <p:extLst>
      <p:ext uri="{BB962C8B-B14F-4D97-AF65-F5344CB8AC3E}">
        <p14:creationId xmlns:p14="http://schemas.microsoft.com/office/powerpoint/2010/main" val="369705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762"/>
            <a:ext cx="91440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Geschiedenis indelen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A789371-458A-4C52-A6FA-773466CA11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423813"/>
              </p:ext>
            </p:extLst>
          </p:nvPr>
        </p:nvGraphicFramePr>
        <p:xfrm>
          <a:off x="192443" y="1516743"/>
          <a:ext cx="8774220" cy="441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62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15147-285C-49D0-94F6-588DB866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947"/>
            <a:ext cx="91440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Oorzaken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1FEC1E44-3124-4222-934C-AB6A39E74C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230600"/>
              </p:ext>
            </p:extLst>
          </p:nvPr>
        </p:nvGraphicFramePr>
        <p:xfrm>
          <a:off x="457200" y="1639207"/>
          <a:ext cx="7620000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1863573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Diverse soorten: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4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Direct of indirect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4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Incidenteel of structureel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68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Onbewust of intentioneel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71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Belangrijk of minder belangrijk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0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Cultureel (religieus), sociaal, </a:t>
                      </a:r>
                      <a:br>
                        <a:rPr lang="nl-NL" sz="3200" dirty="0"/>
                      </a:br>
                      <a:r>
                        <a:rPr lang="nl-NL" sz="3200" dirty="0"/>
                        <a:t>politiek of economisch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02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2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15147-285C-49D0-94F6-588DB866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nl-NL" sz="4400" b="1" dirty="0"/>
              <a:t>Gevolgen</a:t>
            </a:r>
            <a:endParaRPr lang="nl-NL" b="1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1FEC1E44-3124-4222-934C-AB6A39E74C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350879"/>
              </p:ext>
            </p:extLst>
          </p:nvPr>
        </p:nvGraphicFramePr>
        <p:xfrm>
          <a:off x="457200" y="1831975"/>
          <a:ext cx="7714343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14343">
                  <a:extLst>
                    <a:ext uri="{9D8B030D-6E8A-4147-A177-3AD203B41FA5}">
                      <a16:colId xmlns:a16="http://schemas.microsoft.com/office/drawing/2014/main" val="1863573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Diverse soorten: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4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Bedoeld of onbedoeld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4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Lange termijn of korte termijn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68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Belangrijk of minder belangrijk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0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Cultureel (religieus), sociaal, </a:t>
                      </a:r>
                      <a:br>
                        <a:rPr lang="nl-NL" sz="3200" dirty="0"/>
                      </a:br>
                      <a:r>
                        <a:rPr lang="nl-NL" sz="3200" dirty="0"/>
                        <a:t>politiek of economisch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02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2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2C8D6-D615-45CF-A1F1-B9FC00A1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Succesvol antwoorden: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167793-F57D-4767-B8F8-826511E8E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nl-NL" sz="3200" dirty="0"/>
              <a:t>Schrijf een volledige Nederlandse zin, met hoofdletters, komma’s en punten.</a:t>
            </a:r>
          </a:p>
          <a:p>
            <a:endParaRPr lang="nl-NL" sz="3200" dirty="0"/>
          </a:p>
          <a:p>
            <a:r>
              <a:rPr lang="nl-NL" sz="3200" dirty="0"/>
              <a:t>Wordt er gevraagd om een </a:t>
            </a:r>
            <a:r>
              <a:rPr lang="nl-NL" sz="3200" b="1" dirty="0"/>
              <a:t>verschil</a:t>
            </a:r>
            <a:r>
              <a:rPr lang="nl-NL" sz="3200" dirty="0"/>
              <a:t>? Omschrijf dan altijd beide kanten.</a:t>
            </a:r>
          </a:p>
          <a:p>
            <a:endParaRPr lang="nl-NL" sz="3200" dirty="0"/>
          </a:p>
          <a:p>
            <a:r>
              <a:rPr lang="nl-NL" sz="3200" dirty="0"/>
              <a:t>Benoem </a:t>
            </a:r>
            <a:r>
              <a:rPr lang="nl-NL" sz="3200" b="1" dirty="0"/>
              <a:t>beeld- of tekstelementen </a:t>
            </a:r>
            <a:r>
              <a:rPr lang="nl-NL" sz="3200" dirty="0"/>
              <a:t>uit de bron als deze gebruikt moet worden.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61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5DA22-509C-4B8A-B789-9E29636F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111"/>
            <a:ext cx="9144000" cy="1143000"/>
          </a:xfrm>
        </p:spPr>
        <p:txBody>
          <a:bodyPr>
            <a:normAutofit/>
          </a:bodyPr>
          <a:lstStyle/>
          <a:p>
            <a:r>
              <a:rPr lang="nl-NL" sz="4400" b="1" dirty="0"/>
              <a:t>Standplaatsgebondenheid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ED80-09DA-4BC0-A01F-1E60983CB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286"/>
            <a:ext cx="8483600" cy="5182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500" dirty="0"/>
              <a:t>Iemands denken en handelen wordt bepaald door de tijd en plaats waarin hij leeft. Let op:</a:t>
            </a:r>
          </a:p>
          <a:p>
            <a:r>
              <a:rPr lang="nl-NL" sz="3500" dirty="0"/>
              <a:t>Iemands </a:t>
            </a:r>
            <a:r>
              <a:rPr lang="nl-NL" sz="3500" b="1" dirty="0"/>
              <a:t>persoonlijke omstandigheden </a:t>
            </a:r>
            <a:r>
              <a:rPr lang="nl-NL" sz="3500" dirty="0"/>
              <a:t>(leeftijd, geslacht, religie, etc.)</a:t>
            </a:r>
          </a:p>
          <a:p>
            <a:r>
              <a:rPr lang="nl-NL" sz="3500" dirty="0"/>
              <a:t>Iemands </a:t>
            </a:r>
            <a:r>
              <a:rPr lang="nl-NL" sz="3500" b="1" dirty="0"/>
              <a:t>sociale positie </a:t>
            </a:r>
            <a:r>
              <a:rPr lang="nl-NL" sz="3500" dirty="0"/>
              <a:t>(arm, rijk, machtig of niet, autochtoon of allochtoon, etc.)</a:t>
            </a:r>
          </a:p>
          <a:p>
            <a:r>
              <a:rPr lang="nl-NL" sz="3500" b="1" dirty="0"/>
              <a:t>De tijd </a:t>
            </a:r>
            <a:r>
              <a:rPr lang="nl-NL" sz="3500" dirty="0"/>
              <a:t>waarin iemand leeft (economische crisis, dictatuur, democratie, etc.)</a:t>
            </a:r>
          </a:p>
          <a:p>
            <a:r>
              <a:rPr lang="nl-NL" sz="3500" dirty="0"/>
              <a:t>Mogelijk andere motieven, </a:t>
            </a:r>
            <a:r>
              <a:rPr lang="nl-NL" sz="3500" b="1" dirty="0"/>
              <a:t>normen en</a:t>
            </a:r>
            <a:r>
              <a:rPr lang="nl-NL" sz="3500" dirty="0"/>
              <a:t> </a:t>
            </a:r>
            <a:r>
              <a:rPr lang="nl-NL" sz="3500" b="1" dirty="0"/>
              <a:t>waarden</a:t>
            </a:r>
            <a:r>
              <a:rPr lang="nl-NL" sz="3500" dirty="0"/>
              <a:t> in het verleden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1BE53DE-D515-43F4-B8B3-4456C8B1EC38}"/>
              </a:ext>
            </a:extLst>
          </p:cNvPr>
          <p:cNvSpPr/>
          <p:nvPr/>
        </p:nvSpPr>
        <p:spPr>
          <a:xfrm>
            <a:off x="8403092" y="0"/>
            <a:ext cx="6976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6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221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1695E-71B6-494B-AB5B-DC55F057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08"/>
            <a:ext cx="7886700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Relevantie bron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CFAB5-0B21-4D46-A13F-6D99DE879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78429"/>
            <a:ext cx="8229600" cy="1461180"/>
          </a:xfrm>
        </p:spPr>
        <p:txBody>
          <a:bodyPr>
            <a:normAutofit/>
          </a:bodyPr>
          <a:lstStyle/>
          <a:p>
            <a:r>
              <a:rPr lang="nl-NL" sz="3200" dirty="0"/>
              <a:t>Welke informatie biedt de bron?</a:t>
            </a:r>
          </a:p>
          <a:p>
            <a:r>
              <a:rPr lang="nl-NL" sz="3200" dirty="0"/>
              <a:t>Welke informatie biedt de bron </a:t>
            </a:r>
            <a:r>
              <a:rPr lang="nl-NL" sz="3200" b="1" dirty="0"/>
              <a:t>niet</a:t>
            </a:r>
            <a:r>
              <a:rPr lang="nl-NL" sz="3200" dirty="0"/>
              <a:t>?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9CB42BE9-01D2-4A4B-8702-25CB848F518C}"/>
              </a:ext>
            </a:extLst>
          </p:cNvPr>
          <p:cNvSpPr txBox="1">
            <a:spLocks/>
          </p:cNvSpPr>
          <p:nvPr/>
        </p:nvSpPr>
        <p:spPr>
          <a:xfrm>
            <a:off x="0" y="2903992"/>
            <a:ext cx="70321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Representativiteit bron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FB9F567-DC56-4AFD-8E28-B4C7BB7C2138}"/>
              </a:ext>
            </a:extLst>
          </p:cNvPr>
          <p:cNvSpPr txBox="1">
            <a:spLocks/>
          </p:cNvSpPr>
          <p:nvPr/>
        </p:nvSpPr>
        <p:spPr>
          <a:xfrm>
            <a:off x="457200" y="4100285"/>
            <a:ext cx="8229600" cy="2025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200" dirty="0"/>
              <a:t>Is de bron kenmerkend voor bijvoorbeeld de hele groep of andere vergelijkbare situaties?</a:t>
            </a:r>
          </a:p>
          <a:p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3A187EC-9A4B-460D-B875-91ECDE0BE6EA}"/>
              </a:ext>
            </a:extLst>
          </p:cNvPr>
          <p:cNvSpPr/>
          <p:nvPr/>
        </p:nvSpPr>
        <p:spPr>
          <a:xfrm>
            <a:off x="8403092" y="0"/>
            <a:ext cx="7409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60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01919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CE5D8-5A75-46C2-A04D-414214595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762"/>
            <a:ext cx="9100719" cy="1325563"/>
          </a:xfrm>
        </p:spPr>
        <p:txBody>
          <a:bodyPr>
            <a:normAutofit/>
          </a:bodyPr>
          <a:lstStyle/>
          <a:p>
            <a:r>
              <a:rPr lang="nl-NL" sz="4400" b="1" dirty="0"/>
              <a:t>Betrouwbaarheid bron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CDDA6D-C6C9-4870-BD55-E1A91AF4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Wie is de </a:t>
            </a:r>
            <a:r>
              <a:rPr lang="nl-NL" sz="3200" b="1" dirty="0"/>
              <a:t>auteur</a:t>
            </a:r>
            <a:r>
              <a:rPr lang="nl-NL" sz="3200" dirty="0"/>
              <a:t>? (zie poster S)</a:t>
            </a:r>
          </a:p>
          <a:p>
            <a:r>
              <a:rPr lang="nl-NL" sz="3200" dirty="0"/>
              <a:t>In welke </a:t>
            </a:r>
            <a:r>
              <a:rPr lang="nl-NL" sz="3200" b="1" dirty="0"/>
              <a:t>tijd</a:t>
            </a:r>
            <a:r>
              <a:rPr lang="nl-NL" sz="3200" dirty="0"/>
              <a:t> leefde deze persoon?</a:t>
            </a:r>
          </a:p>
          <a:p>
            <a:r>
              <a:rPr lang="nl-NL" sz="3200" b="1" dirty="0"/>
              <a:t>Waar</a:t>
            </a:r>
            <a:r>
              <a:rPr lang="nl-NL" sz="3200" dirty="0"/>
              <a:t> is deze bron gemaakt?</a:t>
            </a:r>
          </a:p>
          <a:p>
            <a:r>
              <a:rPr lang="nl-NL" sz="3200" dirty="0"/>
              <a:t>Over welke </a:t>
            </a:r>
            <a:r>
              <a:rPr lang="nl-NL" sz="3200" b="1" dirty="0"/>
              <a:t>informatie</a:t>
            </a:r>
            <a:r>
              <a:rPr lang="nl-NL" sz="3200" dirty="0"/>
              <a:t> beschikte deze persoon?</a:t>
            </a:r>
          </a:p>
          <a:p>
            <a:r>
              <a:rPr lang="nl-NL" sz="3200" dirty="0"/>
              <a:t>Wat is de </a:t>
            </a:r>
            <a:r>
              <a:rPr lang="nl-NL" sz="3200" b="1" dirty="0"/>
              <a:t>bedoeling</a:t>
            </a:r>
            <a:r>
              <a:rPr lang="nl-NL" sz="3200" dirty="0"/>
              <a:t> van deze persoon?</a:t>
            </a:r>
          </a:p>
          <a:p>
            <a:r>
              <a:rPr lang="nl-NL" sz="3200" dirty="0"/>
              <a:t>Heeft deze persoon een reden om te </a:t>
            </a:r>
            <a:r>
              <a:rPr lang="nl-NL" sz="3200" b="1" dirty="0"/>
              <a:t>liegen</a:t>
            </a:r>
            <a:r>
              <a:rPr lang="nl-NL" sz="3200" dirty="0"/>
              <a:t>?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4A4A83F-D168-43C5-BA2F-5C4B07CD14BE}"/>
              </a:ext>
            </a:extLst>
          </p:cNvPr>
          <p:cNvSpPr/>
          <p:nvPr/>
        </p:nvSpPr>
        <p:spPr>
          <a:xfrm>
            <a:off x="8403092" y="0"/>
            <a:ext cx="6976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6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01010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623B2881037841B60C4F90D71BAB74" ma:contentTypeVersion="5" ma:contentTypeDescription="Een nieuw document maken." ma:contentTypeScope="" ma:versionID="2514ca96f5911d6b3da50b6df3b0696f">
  <xsd:schema xmlns:xsd="http://www.w3.org/2001/XMLSchema" xmlns:xs="http://www.w3.org/2001/XMLSchema" xmlns:p="http://schemas.microsoft.com/office/2006/metadata/properties" xmlns:ns2="3852dcdc-73c1-4ac4-a57d-2864d68231a1" xmlns:ns3="40086f0f-12c4-4ced-92c0-c40484fe539a" targetNamespace="http://schemas.microsoft.com/office/2006/metadata/properties" ma:root="true" ma:fieldsID="f9b7257d83c927ed195b6675f34f3d4d" ns2:_="" ns3:_="">
    <xsd:import namespace="3852dcdc-73c1-4ac4-a57d-2864d68231a1"/>
    <xsd:import namespace="40086f0f-12c4-4ced-92c0-c40484fe539a"/>
    <xsd:element name="properties">
      <xsd:complexType>
        <xsd:sequence>
          <xsd:element name="documentManagement">
            <xsd:complexType>
              <xsd:all>
                <xsd:element ref="ns2:Ondersteuning_Communicati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2dcdc-73c1-4ac4-a57d-2864d68231a1" elementFormDefault="qualified">
    <xsd:import namespace="http://schemas.microsoft.com/office/2006/documentManagement/types"/>
    <xsd:import namespace="http://schemas.microsoft.com/office/infopath/2007/PartnerControls"/>
    <xsd:element name="Ondersteuning_Communicatie" ma:index="8" nillable="true" ma:displayName="Ondersteuning_Communicatie" ma:internalName="Ondersteuning_Communicati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uisstijl"/>
                    <xsd:enumeration value="Open dagen"/>
                    <xsd:enumeration value="Fotoarchief"/>
                    <xsd:enumeration value="Contactpersonen"/>
                    <xsd:enumeration value="Drukwerkplanningen"/>
                    <xsd:enumeration value="Protocollen"/>
                    <xsd:enumeration value="Beleid"/>
                    <xsd:enumeration value="Personeelsbladen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86f0f-12c4-4ced-92c0-c40484fe5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ndersteuning_Communicatie xmlns="3852dcdc-73c1-4ac4-a57d-2864d68231a1">
      <Value>Huisstijl</Value>
    </Ondersteuning_Communicatie>
  </documentManagement>
</p:properties>
</file>

<file path=customXml/itemProps1.xml><?xml version="1.0" encoding="utf-8"?>
<ds:datastoreItem xmlns:ds="http://schemas.openxmlformats.org/officeDocument/2006/customXml" ds:itemID="{DA7059DF-355E-4E8F-8D6D-B4FC6EA784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841D0A-F197-4386-8B08-961EEAD04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2dcdc-73c1-4ac4-a57d-2864d68231a1"/>
    <ds:schemaRef ds:uri="40086f0f-12c4-4ced-92c0-c40484fe53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5EA0C3-B6E5-42CB-BB09-4BB0CC048BD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40086f0f-12c4-4ced-92c0-c40484fe539a"/>
    <ds:schemaRef ds:uri="http://purl.org/dc/terms/"/>
    <ds:schemaRef ds:uri="3852dcdc-73c1-4ac4-a57d-2864d68231a1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541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Kantoorthema</vt:lpstr>
      <vt:lpstr>Posters voor in het geschiedenislokaal</vt:lpstr>
      <vt:lpstr>Woordgebruik</vt:lpstr>
      <vt:lpstr>Geschiedenis indelen</vt:lpstr>
      <vt:lpstr>Oorzaken</vt:lpstr>
      <vt:lpstr>Gevolgen</vt:lpstr>
      <vt:lpstr>Succesvol antwoorden:</vt:lpstr>
      <vt:lpstr>Standplaatsgebondenheid</vt:lpstr>
      <vt:lpstr>Relevantie bron</vt:lpstr>
      <vt:lpstr>Betrouwbaarheid bron</vt:lpstr>
      <vt:lpstr>Analyse beeldbron</vt:lpstr>
      <vt:lpstr>Analyse spotprent</vt:lpstr>
      <vt:lpstr>Wat is geschiedenis?</vt:lpstr>
      <vt:lpstr>Wat is geschiedenis?</vt:lpstr>
    </vt:vector>
  </TitlesOfParts>
  <Company>G2O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PRESENTATIETITEL</dc:title>
  <dc:creator>Rob Scheurwater</dc:creator>
  <cp:lastModifiedBy>albert</cp:lastModifiedBy>
  <cp:revision>9</cp:revision>
  <cp:lastPrinted>2018-07-04T12:59:38Z</cp:lastPrinted>
  <dcterms:created xsi:type="dcterms:W3CDTF">2016-06-03T14:01:46Z</dcterms:created>
  <dcterms:modified xsi:type="dcterms:W3CDTF">2018-07-09T07:08:07Z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0x01010088623B2881037841B60C4F90D71BAB74</vt:lpwstr>
  </property>
</Properties>
</file>