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3" r:id="rId3"/>
    <p:sldId id="264" r:id="rId4"/>
    <p:sldId id="266" r:id="rId5"/>
    <p:sldId id="267" r:id="rId6"/>
    <p:sldId id="269" r:id="rId7"/>
    <p:sldId id="270" r:id="rId8"/>
    <p:sldId id="271" r:id="rId9"/>
    <p:sldId id="272" r:id="rId10"/>
    <p:sldId id="274" r:id="rId11"/>
    <p:sldId id="277" r:id="rId12"/>
    <p:sldId id="278" r:id="rId13"/>
    <p:sldId id="280" r:id="rId14"/>
    <p:sldId id="28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7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4323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53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289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5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410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1061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1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96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90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2326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57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0A9E86C-9832-411B-8C38-6E85BC1CD722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5E1B9E-7410-4F90-84E6-F6508A8924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90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5.jpeg"/><Relationship Id="rId5" Type="http://schemas.openxmlformats.org/officeDocument/2006/relationships/image" Target="../media/image42.png"/><Relationship Id="rId10" Type="http://schemas.openxmlformats.org/officeDocument/2006/relationships/image" Target="../media/image49.jp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Afbeeldingsresultaat voor irene goddess of peace&quot;">
            <a:extLst>
              <a:ext uri="{FF2B5EF4-FFF2-40B4-BE49-F238E27FC236}">
                <a16:creationId xmlns:a16="http://schemas.microsoft.com/office/drawing/2014/main" id="{80DC6E4C-6463-431E-988A-67D13DA7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6751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Afbeeldingsresultaat voor Greek god of war&quot;">
            <a:extLst>
              <a:ext uri="{FF2B5EF4-FFF2-40B4-BE49-F238E27FC236}">
                <a16:creationId xmlns:a16="http://schemas.microsoft.com/office/drawing/2014/main" id="{99E22BF7-56D1-4A48-A472-C4740986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647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EEB5DBA-9251-4295-83E7-BCB3F7668FF4}"/>
              </a:ext>
            </a:extLst>
          </p:cNvPr>
          <p:cNvSpPr txBox="1"/>
          <p:nvPr/>
        </p:nvSpPr>
        <p:spPr>
          <a:xfrm>
            <a:off x="-1" y="66675"/>
            <a:ext cx="1155382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Themakatern Feniks vwo Oorlog en Vrede</a:t>
            </a:r>
          </a:p>
          <a:p>
            <a:endParaRPr lang="nl-NL" sz="4800" dirty="0"/>
          </a:p>
          <a:p>
            <a:endParaRPr lang="nl-NL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76CAA40D-6E1E-4964-9DF8-F9C418DC9EF2}"/>
              </a:ext>
            </a:extLst>
          </p:cNvPr>
          <p:cNvCxnSpPr>
            <a:cxnSpLocks/>
          </p:cNvCxnSpPr>
          <p:nvPr/>
        </p:nvCxnSpPr>
        <p:spPr>
          <a:xfrm>
            <a:off x="104775" y="1062514"/>
            <a:ext cx="1104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00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84">
        <p14:ripple/>
      </p:transition>
    </mc:Choice>
    <mc:Fallback xmlns="">
      <p:transition spd="slow" advTm="508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Afbeeldingsresultaat voor bismarck und napoleon iii&quot;">
            <a:extLst>
              <a:ext uri="{FF2B5EF4-FFF2-40B4-BE49-F238E27FC236}">
                <a16:creationId xmlns:a16="http://schemas.microsoft.com/office/drawing/2014/main" id="{64ADE6D0-B429-4435-A69C-535B3651E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5" r="14691"/>
          <a:stretch/>
        </p:blipFill>
        <p:spPr bwMode="auto">
          <a:xfrm>
            <a:off x="5790369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Franzozische-Deutsche Krieg 1870&quot;">
            <a:extLst>
              <a:ext uri="{FF2B5EF4-FFF2-40B4-BE49-F238E27FC236}">
                <a16:creationId xmlns:a16="http://schemas.microsoft.com/office/drawing/2014/main" id="{F04FB718-4DF5-400C-A143-BA08C4A26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5" r="-2" b="-2"/>
          <a:stretch/>
        </p:blipFill>
        <p:spPr bwMode="auto">
          <a:xfrm>
            <a:off x="-2294" y="-31622"/>
            <a:ext cx="9140901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fbeeldingsresultaat voor Deutsche siege Sedan 1870 Franzosische-Deutsche krieg&quot;">
            <a:extLst>
              <a:ext uri="{FF2B5EF4-FFF2-40B4-BE49-F238E27FC236}">
                <a16:creationId xmlns:a16="http://schemas.microsoft.com/office/drawing/2014/main" id="{0B65E5BF-C688-4E84-A6BA-37D4DC25B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8" y="1794187"/>
            <a:ext cx="6088472" cy="49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2E9B1006-13ED-4844-A3FD-8F5121FAF815}"/>
              </a:ext>
            </a:extLst>
          </p:cNvPr>
          <p:cNvSpPr/>
          <p:nvPr/>
        </p:nvSpPr>
        <p:spPr>
          <a:xfrm>
            <a:off x="656393" y="1914832"/>
            <a:ext cx="5133976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Belangrijke katalysator: de snelle overwinning van het Duits-Pruisische leger op Frankrijk in 1871</a:t>
            </a:r>
          </a:p>
        </p:txBody>
      </p:sp>
      <p:sp>
        <p:nvSpPr>
          <p:cNvPr id="7" name="Tekstballon: ovaal 6">
            <a:extLst>
              <a:ext uri="{FF2B5EF4-FFF2-40B4-BE49-F238E27FC236}">
                <a16:creationId xmlns:a16="http://schemas.microsoft.com/office/drawing/2014/main" id="{04730DC9-095F-486C-AD20-CB0B6456AEF0}"/>
              </a:ext>
            </a:extLst>
          </p:cNvPr>
          <p:cNvSpPr/>
          <p:nvPr/>
        </p:nvSpPr>
        <p:spPr>
          <a:xfrm>
            <a:off x="3884128" y="3155566"/>
            <a:ext cx="2228850" cy="734503"/>
          </a:xfrm>
          <a:prstGeom prst="wedgeEllipseCallout">
            <a:avLst>
              <a:gd name="adj1" fmla="val -31440"/>
              <a:gd name="adj2" fmla="val 8843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Ausgezeichnet</a:t>
            </a:r>
            <a:r>
              <a:rPr lang="nl-NL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C5AA7F9-0047-4206-81B3-F1A69A5070C7}"/>
              </a:ext>
            </a:extLst>
          </p:cNvPr>
          <p:cNvSpPr/>
          <p:nvPr/>
        </p:nvSpPr>
        <p:spPr>
          <a:xfrm>
            <a:off x="541662" y="939198"/>
            <a:ext cx="6288314" cy="55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Na 1870 komt het fenomeen ‘totale oorlog’ op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C93179F-8D76-4085-B436-87DCBF4B390C}"/>
              </a:ext>
            </a:extLst>
          </p:cNvPr>
          <p:cNvSpPr txBox="1"/>
          <p:nvPr/>
        </p:nvSpPr>
        <p:spPr>
          <a:xfrm>
            <a:off x="254966" y="0"/>
            <a:ext cx="9268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1.4 De totale oorlog</a:t>
            </a: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C9F904AE-349D-4962-932E-CA1CB99325CC}"/>
              </a:ext>
            </a:extLst>
          </p:cNvPr>
          <p:cNvSpPr/>
          <p:nvPr/>
        </p:nvSpPr>
        <p:spPr>
          <a:xfrm>
            <a:off x="6587613" y="2949677"/>
            <a:ext cx="1990101" cy="1073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8" descr="Afbeeldingsresultaat voor Groot-Brittannie&quot;">
            <a:extLst>
              <a:ext uri="{FF2B5EF4-FFF2-40B4-BE49-F238E27FC236}">
                <a16:creationId xmlns:a16="http://schemas.microsoft.com/office/drawing/2014/main" id="{FEB95D31-7970-4D34-8DAF-835C5347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49" y="1435616"/>
            <a:ext cx="2958028" cy="13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Flag of Russian Empire">
            <a:extLst>
              <a:ext uri="{FF2B5EF4-FFF2-40B4-BE49-F238E27FC236}">
                <a16:creationId xmlns:a16="http://schemas.microsoft.com/office/drawing/2014/main" id="{E06DBF39-6BDC-43C6-8192-2B8FDED27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49" y="3011561"/>
            <a:ext cx="2958028" cy="15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Afbeeldingsresultaat voor flag france&quot;">
            <a:extLst>
              <a:ext uri="{FF2B5EF4-FFF2-40B4-BE49-F238E27FC236}">
                <a16:creationId xmlns:a16="http://schemas.microsoft.com/office/drawing/2014/main" id="{22FAFB0F-94C8-4D4B-AA08-2EAF0E7BB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607" y="5037234"/>
            <a:ext cx="2871770" cy="139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5843463E-F889-4952-967B-066571FD57EC}"/>
              </a:ext>
            </a:extLst>
          </p:cNvPr>
          <p:cNvCxnSpPr/>
          <p:nvPr/>
        </p:nvCxnSpPr>
        <p:spPr>
          <a:xfrm>
            <a:off x="324465" y="580103"/>
            <a:ext cx="42966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4" name="Picture 26" descr="Afbeeldingsresultaat voor cold sweat emoji&quot;">
            <a:extLst>
              <a:ext uri="{FF2B5EF4-FFF2-40B4-BE49-F238E27FC236}">
                <a16:creationId xmlns:a16="http://schemas.microsoft.com/office/drawing/2014/main" id="{51FCCE66-8911-43D0-AD48-512FC320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06" y="2270814"/>
            <a:ext cx="3093542" cy="29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Afbeeldingsresultaat voor arms factory 1900&quot;">
            <a:extLst>
              <a:ext uri="{FF2B5EF4-FFF2-40B4-BE49-F238E27FC236}">
                <a16:creationId xmlns:a16="http://schemas.microsoft.com/office/drawing/2014/main" id="{5FFEF6AC-9BEE-4828-9B1D-782C8EE87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98" y="186529"/>
            <a:ext cx="5620740" cy="29631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Afbeeldingsresultaat voor Milititaire service 1900&quot;">
            <a:extLst>
              <a:ext uri="{FF2B5EF4-FFF2-40B4-BE49-F238E27FC236}">
                <a16:creationId xmlns:a16="http://schemas.microsoft.com/office/drawing/2014/main" id="{B234DE71-9880-4B89-870C-F2B1DE28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66" y="3497367"/>
            <a:ext cx="5569751" cy="31754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ijl: links 40">
            <a:extLst>
              <a:ext uri="{FF2B5EF4-FFF2-40B4-BE49-F238E27FC236}">
                <a16:creationId xmlns:a16="http://schemas.microsoft.com/office/drawing/2014/main" id="{E05991BF-1BE6-4561-9679-895B3DD5B0E9}"/>
              </a:ext>
            </a:extLst>
          </p:cNvPr>
          <p:cNvSpPr/>
          <p:nvPr/>
        </p:nvSpPr>
        <p:spPr>
          <a:xfrm>
            <a:off x="5070322" y="1399432"/>
            <a:ext cx="1096432" cy="8380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2" name="Picture 16" descr="Afbeeldingsresultaat voor industrial revolution&quot;">
            <a:extLst>
              <a:ext uri="{FF2B5EF4-FFF2-40B4-BE49-F238E27FC236}">
                <a16:creationId xmlns:a16="http://schemas.microsoft.com/office/drawing/2014/main" id="{5C36B9A0-A05A-4A00-B3AB-099127B84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1" y="234182"/>
            <a:ext cx="4625604" cy="29631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Pijl: links 42">
            <a:extLst>
              <a:ext uri="{FF2B5EF4-FFF2-40B4-BE49-F238E27FC236}">
                <a16:creationId xmlns:a16="http://schemas.microsoft.com/office/drawing/2014/main" id="{6D15C3F2-BB37-4714-B95F-C1B9FA2EEEC2}"/>
              </a:ext>
            </a:extLst>
          </p:cNvPr>
          <p:cNvSpPr/>
          <p:nvPr/>
        </p:nvSpPr>
        <p:spPr>
          <a:xfrm>
            <a:off x="4983603" y="4389237"/>
            <a:ext cx="1183151" cy="9000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4" name="Picture 20" descr="Afbeeldingsresultaat voor friedrich nietzsche&quot;">
            <a:extLst>
              <a:ext uri="{FF2B5EF4-FFF2-40B4-BE49-F238E27FC236}">
                <a16:creationId xmlns:a16="http://schemas.microsoft.com/office/drawing/2014/main" id="{8C1193FD-A5C0-49E2-A7BC-965F3CC4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63" y="3430753"/>
            <a:ext cx="3972947" cy="3303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2" descr="Afbeeldingsresultaat voor Weapon build up ww1 cartoon&quot;">
            <a:extLst>
              <a:ext uri="{FF2B5EF4-FFF2-40B4-BE49-F238E27FC236}">
                <a16:creationId xmlns:a16="http://schemas.microsoft.com/office/drawing/2014/main" id="{86B8A5E0-EC85-4DBA-9AC5-3FE00B71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861" y="174149"/>
            <a:ext cx="8797963" cy="64599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21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4630">
        <p14:ripple/>
      </p:transition>
    </mc:Choice>
    <mc:Fallback xmlns="">
      <p:transition spd="slow" advTm="94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41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Vredesduif&quot;">
            <a:extLst>
              <a:ext uri="{FF2B5EF4-FFF2-40B4-BE49-F238E27FC236}">
                <a16:creationId xmlns:a16="http://schemas.microsoft.com/office/drawing/2014/main" id="{D12391B1-B864-4EA4-833B-6CA600C13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3" b="17017"/>
          <a:stretch/>
        </p:blipFill>
        <p:spPr bwMode="auto">
          <a:xfrm>
            <a:off x="0" y="-4197"/>
            <a:ext cx="12309967" cy="69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B61A11E-42B4-4F54-B3BC-75338C9C7720}"/>
              </a:ext>
            </a:extLst>
          </p:cNvPr>
          <p:cNvSpPr txBox="1"/>
          <p:nvPr/>
        </p:nvSpPr>
        <p:spPr>
          <a:xfrm>
            <a:off x="354912" y="130622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1.5 Het pacifisme rond 1900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F257D98-4975-4F01-A774-720C6F47546E}"/>
              </a:ext>
            </a:extLst>
          </p:cNvPr>
          <p:cNvCxnSpPr>
            <a:cxnSpLocks/>
          </p:cNvCxnSpPr>
          <p:nvPr/>
        </p:nvCxnSpPr>
        <p:spPr>
          <a:xfrm>
            <a:off x="354912" y="792980"/>
            <a:ext cx="56525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Afbeeldingsresultaat voor henry dunant&quot;">
            <a:extLst>
              <a:ext uri="{FF2B5EF4-FFF2-40B4-BE49-F238E27FC236}">
                <a16:creationId xmlns:a16="http://schemas.microsoft.com/office/drawing/2014/main" id="{D2F32EDB-CA8D-478F-8F8B-8DACDF0AE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2" y="2420700"/>
            <a:ext cx="25336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02D1C942-9A73-4637-BAAB-A4D11B95561C}"/>
              </a:ext>
            </a:extLst>
          </p:cNvPr>
          <p:cNvSpPr/>
          <p:nvPr/>
        </p:nvSpPr>
        <p:spPr>
          <a:xfrm>
            <a:off x="354912" y="1143655"/>
            <a:ext cx="9760638" cy="5441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Rond 1870 zijn er ook intellectuelen die kritisch tegenover de oorlog staan 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5B6CD6AE-F409-4486-8C8B-FB1932E38E5F}"/>
              </a:ext>
            </a:extLst>
          </p:cNvPr>
          <p:cNvSpPr/>
          <p:nvPr/>
        </p:nvSpPr>
        <p:spPr>
          <a:xfrm rot="20000108">
            <a:off x="6892942" y="31812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6" descr="Afbeeldingsresultaat voor eerste conventie van geneve&quot;">
            <a:extLst>
              <a:ext uri="{FF2B5EF4-FFF2-40B4-BE49-F238E27FC236}">
                <a16:creationId xmlns:a16="http://schemas.microsoft.com/office/drawing/2014/main" id="{6B9E5FD5-B047-4CCE-9E81-E1848CD2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182" y="1859462"/>
            <a:ext cx="3858282" cy="241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DF83FC6E-D54A-4CD6-BB62-636166F19DB2}"/>
              </a:ext>
            </a:extLst>
          </p:cNvPr>
          <p:cNvSpPr/>
          <p:nvPr/>
        </p:nvSpPr>
        <p:spPr>
          <a:xfrm rot="1584943">
            <a:off x="6847039" y="44652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4" descr="Afbeeldingsresultaat voor Rode kruis&quot;">
            <a:extLst>
              <a:ext uri="{FF2B5EF4-FFF2-40B4-BE49-F238E27FC236}">
                <a16:creationId xmlns:a16="http://schemas.microsoft.com/office/drawing/2014/main" id="{B732737D-6EEA-4C95-916F-C2811070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376" y="4388460"/>
            <a:ext cx="3950088" cy="233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Afbeeldingsresultaat voor slag van solferino&quot;">
            <a:extLst>
              <a:ext uri="{FF2B5EF4-FFF2-40B4-BE49-F238E27FC236}">
                <a16:creationId xmlns:a16="http://schemas.microsoft.com/office/drawing/2014/main" id="{F6F69C10-750C-407E-803D-03B61272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26" y="2690027"/>
            <a:ext cx="3389989" cy="299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9B1B9446-4105-45F1-A7A6-680B72F65342}"/>
              </a:ext>
            </a:extLst>
          </p:cNvPr>
          <p:cNvSpPr/>
          <p:nvPr/>
        </p:nvSpPr>
        <p:spPr>
          <a:xfrm>
            <a:off x="710396" y="5380342"/>
            <a:ext cx="2057400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Henri </a:t>
            </a:r>
            <a:r>
              <a:rPr lang="nl-NL" dirty="0" err="1">
                <a:solidFill>
                  <a:schemeClr val="tx1"/>
                </a:solidFill>
              </a:rPr>
              <a:t>Dunant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478F9E69-856C-42CD-ABCB-25CA27A3BAC7}"/>
              </a:ext>
            </a:extLst>
          </p:cNvPr>
          <p:cNvSpPr/>
          <p:nvPr/>
        </p:nvSpPr>
        <p:spPr>
          <a:xfrm>
            <a:off x="3968997" y="5102834"/>
            <a:ext cx="2333168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Slag bij </a:t>
            </a:r>
            <a:r>
              <a:rPr lang="nl-NL" dirty="0" err="1">
                <a:solidFill>
                  <a:schemeClr val="tx1"/>
                </a:solidFill>
              </a:rPr>
              <a:t>Solferino</a:t>
            </a:r>
            <a:r>
              <a:rPr lang="nl-NL" dirty="0">
                <a:solidFill>
                  <a:schemeClr val="tx1"/>
                </a:solidFill>
              </a:rPr>
              <a:t> 1859</a:t>
            </a: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6F96D400-E5C8-4E46-AC75-543ECA11C09A}"/>
              </a:ext>
            </a:extLst>
          </p:cNvPr>
          <p:cNvSpPr/>
          <p:nvPr/>
        </p:nvSpPr>
        <p:spPr>
          <a:xfrm>
            <a:off x="8313208" y="3678000"/>
            <a:ext cx="3526229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Eerste Conventie van Genève 1863</a:t>
            </a: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24E4B065-172A-4F62-8737-D873CDDB5EC6}"/>
              </a:ext>
            </a:extLst>
          </p:cNvPr>
          <p:cNvSpPr/>
          <p:nvPr/>
        </p:nvSpPr>
        <p:spPr>
          <a:xfrm>
            <a:off x="8147182" y="6150291"/>
            <a:ext cx="3814574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Oprichting internationale Rode Kruis</a:t>
            </a:r>
          </a:p>
        </p:txBody>
      </p:sp>
      <p:pic>
        <p:nvPicPr>
          <p:cNvPr id="20" name="Picture 4" descr="Afbeeldingsresultaat voor Nobelprize 1901&quot;">
            <a:extLst>
              <a:ext uri="{FF2B5EF4-FFF2-40B4-BE49-F238E27FC236}">
                <a16:creationId xmlns:a16="http://schemas.microsoft.com/office/drawing/2014/main" id="{89203FF6-C9FA-4A7D-9845-F93D2B56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3" y="4607334"/>
            <a:ext cx="2533649" cy="2338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C8F6464A-8FF8-4CC0-8C97-E753B5CC26A9}"/>
              </a:ext>
            </a:extLst>
          </p:cNvPr>
          <p:cNvSpPr/>
          <p:nvPr/>
        </p:nvSpPr>
        <p:spPr>
          <a:xfrm>
            <a:off x="2308470" y="1818568"/>
            <a:ext cx="3290541" cy="1425280"/>
          </a:xfrm>
          <a:prstGeom prst="wedgeEllipseCallout">
            <a:avLst>
              <a:gd name="adj1" fmla="val -68016"/>
              <a:gd name="adj2" fmla="val 1025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Help anderen, zonder je af te vragen wie je helpt!</a:t>
            </a:r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99835172-E39F-43A7-9C98-819CEBE8D521}"/>
              </a:ext>
            </a:extLst>
          </p:cNvPr>
          <p:cNvSpPr/>
          <p:nvPr/>
        </p:nvSpPr>
        <p:spPr>
          <a:xfrm>
            <a:off x="1355735" y="6399030"/>
            <a:ext cx="756343" cy="3283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schemeClr val="tx1"/>
                </a:solidFill>
              </a:rPr>
              <a:t>1901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2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8770">
        <p14:ripple/>
      </p:transition>
    </mc:Choice>
    <mc:Fallback xmlns="">
      <p:transition spd="slow" advTm="58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2" grpId="0" animBg="1"/>
      <p:bldP spid="14" grpId="0" animBg="1"/>
      <p:bldP spid="16" grpId="0" animBg="1"/>
      <p:bldP spid="17" grpId="0" animBg="1"/>
      <p:bldP spid="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873346C-4452-4973-B5DE-EF7B7D3A5D9C}"/>
              </a:ext>
            </a:extLst>
          </p:cNvPr>
          <p:cNvSpPr txBox="1"/>
          <p:nvPr/>
        </p:nvSpPr>
        <p:spPr>
          <a:xfrm>
            <a:off x="248386" y="14060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1.5 Het pacifisme rond 1900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768D29FA-B2AD-4480-B9F0-AA6818E279A6}"/>
              </a:ext>
            </a:extLst>
          </p:cNvPr>
          <p:cNvCxnSpPr>
            <a:cxnSpLocks/>
          </p:cNvCxnSpPr>
          <p:nvPr/>
        </p:nvCxnSpPr>
        <p:spPr>
          <a:xfrm>
            <a:off x="341086" y="610980"/>
            <a:ext cx="56525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75EAE9D3-B53C-4F4E-9FD0-770E1CC5B7E1}"/>
              </a:ext>
            </a:extLst>
          </p:cNvPr>
          <p:cNvSpPr/>
          <p:nvPr/>
        </p:nvSpPr>
        <p:spPr>
          <a:xfrm>
            <a:off x="341086" y="1127474"/>
            <a:ext cx="11203214" cy="10373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Naast </a:t>
            </a:r>
            <a:r>
              <a:rPr lang="nl-NL" sz="3600" b="1" dirty="0" err="1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Dunant</a:t>
            </a:r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zijn Jan </a:t>
            </a:r>
            <a:r>
              <a:rPr lang="nl-NL" sz="3600" b="1" dirty="0" err="1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Bloch</a:t>
            </a:r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en Bertha </a:t>
            </a:r>
            <a:r>
              <a:rPr lang="nl-NL" sz="3600" b="1" dirty="0" err="1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von</a:t>
            </a:r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Suttner</a:t>
            </a:r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voorbeelden van bekende intellectuelen </a:t>
            </a:r>
            <a:r>
              <a:rPr lang="nl-NL" sz="36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die tegen de oorlog en voor de vrede zijn</a:t>
            </a:r>
          </a:p>
        </p:txBody>
      </p:sp>
      <p:sp>
        <p:nvSpPr>
          <p:cNvPr id="9" name="Pijl: omlaag 8">
            <a:extLst>
              <a:ext uri="{FF2B5EF4-FFF2-40B4-BE49-F238E27FC236}">
                <a16:creationId xmlns:a16="http://schemas.microsoft.com/office/drawing/2014/main" id="{E177CC1E-0BD9-462E-9B23-9E8BBBE0C139}"/>
              </a:ext>
            </a:extLst>
          </p:cNvPr>
          <p:cNvSpPr/>
          <p:nvPr/>
        </p:nvSpPr>
        <p:spPr>
          <a:xfrm>
            <a:off x="3770373" y="2261684"/>
            <a:ext cx="591421" cy="624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47BE692-5F4A-4671-8C1A-66A73EBB8BA5}"/>
              </a:ext>
            </a:extLst>
          </p:cNvPr>
          <p:cNvSpPr/>
          <p:nvPr/>
        </p:nvSpPr>
        <p:spPr>
          <a:xfrm>
            <a:off x="2275374" y="2917722"/>
            <a:ext cx="3581420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Deze personen noem je </a:t>
            </a:r>
            <a:r>
              <a:rPr lang="nl-NL" b="1" dirty="0">
                <a:solidFill>
                  <a:schemeClr val="tx1"/>
                </a:solidFill>
              </a:rPr>
              <a:t>pacifisten</a:t>
            </a: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3676FC3B-AA82-4C3E-AC63-CBA494E2056E}"/>
              </a:ext>
            </a:extLst>
          </p:cNvPr>
          <p:cNvSpPr/>
          <p:nvPr/>
        </p:nvSpPr>
        <p:spPr>
          <a:xfrm rot="1705903">
            <a:off x="2267644" y="3579196"/>
            <a:ext cx="484632" cy="718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DAC2315A-C2A8-4A8D-B650-B443B7A7598C}"/>
              </a:ext>
            </a:extLst>
          </p:cNvPr>
          <p:cNvSpPr/>
          <p:nvPr/>
        </p:nvSpPr>
        <p:spPr>
          <a:xfrm>
            <a:off x="822533" y="4418466"/>
            <a:ext cx="2193707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Burgerlijke pacifisten 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4F42E1F4-1040-46DD-9363-A0A306F987FD}"/>
              </a:ext>
            </a:extLst>
          </p:cNvPr>
          <p:cNvSpPr/>
          <p:nvPr/>
        </p:nvSpPr>
        <p:spPr>
          <a:xfrm rot="20226329">
            <a:off x="4954256" y="3580630"/>
            <a:ext cx="484632" cy="7373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5EB67B52-E6E7-4171-84BD-521398A832D9}"/>
              </a:ext>
            </a:extLst>
          </p:cNvPr>
          <p:cNvSpPr/>
          <p:nvPr/>
        </p:nvSpPr>
        <p:spPr>
          <a:xfrm>
            <a:off x="3710315" y="4419375"/>
            <a:ext cx="3012891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Socialistische vredesbeweging </a:t>
            </a:r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Afbeeldingsresultaat voor The future of war jean bloch&quot;">
            <a:extLst>
              <a:ext uri="{FF2B5EF4-FFF2-40B4-BE49-F238E27FC236}">
                <a16:creationId xmlns:a16="http://schemas.microsoft.com/office/drawing/2014/main" id="{4F3ED1A3-873E-4A03-B0C4-0DF5A9437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61" y="2504745"/>
            <a:ext cx="2419997" cy="3025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2" descr="Afbeeldingsresultaat voor die waffen nieder&quot;">
            <a:extLst>
              <a:ext uri="{FF2B5EF4-FFF2-40B4-BE49-F238E27FC236}">
                <a16:creationId xmlns:a16="http://schemas.microsoft.com/office/drawing/2014/main" id="{20A0EAAC-1A01-4C94-80B8-A8F870FCB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943" y="2705100"/>
            <a:ext cx="1801137" cy="3025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4" descr="Afbeeldingsresultaat voor Nobelprize 1901&quot;">
            <a:extLst>
              <a:ext uri="{FF2B5EF4-FFF2-40B4-BE49-F238E27FC236}">
                <a16:creationId xmlns:a16="http://schemas.microsoft.com/office/drawing/2014/main" id="{018DFB5A-3338-4CFB-8585-3E58135E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20" y="4324924"/>
            <a:ext cx="1700076" cy="1556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A62257F5-FD45-4D86-903B-E8AFE0CB0F23}"/>
              </a:ext>
            </a:extLst>
          </p:cNvPr>
          <p:cNvSpPr/>
          <p:nvPr/>
        </p:nvSpPr>
        <p:spPr>
          <a:xfrm>
            <a:off x="7682763" y="5367662"/>
            <a:ext cx="756343" cy="34456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schemeClr val="tx1"/>
                </a:solidFill>
              </a:rPr>
              <a:t>1905</a:t>
            </a:r>
          </a:p>
        </p:txBody>
      </p:sp>
      <p:pic>
        <p:nvPicPr>
          <p:cNvPr id="19" name="Picture 10" descr="Afbeeldingsresultaat voor broken heart emoji&quot;">
            <a:extLst>
              <a:ext uri="{FF2B5EF4-FFF2-40B4-BE49-F238E27FC236}">
                <a16:creationId xmlns:a16="http://schemas.microsoft.com/office/drawing/2014/main" id="{C3E228DC-1AC0-41C6-A4CA-5E7A52C51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480" y="3949321"/>
            <a:ext cx="493891" cy="447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6" descr="Afbeeldingsresultaat voor Aletta jacobs&quot;">
            <a:extLst>
              <a:ext uri="{FF2B5EF4-FFF2-40B4-BE49-F238E27FC236}">
                <a16:creationId xmlns:a16="http://schemas.microsoft.com/office/drawing/2014/main" id="{827065F6-050A-48EC-BE8D-7CF5BCCF6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23" y="5103375"/>
            <a:ext cx="1801137" cy="1164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Afbeeldingsresultaat voor pacifism socialism 1900&quot;">
            <a:extLst>
              <a:ext uri="{FF2B5EF4-FFF2-40B4-BE49-F238E27FC236}">
                <a16:creationId xmlns:a16="http://schemas.microsoft.com/office/drawing/2014/main" id="{BC40F2FA-69A9-44B2-B044-491A03C28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26" y="5147792"/>
            <a:ext cx="1573985" cy="133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Afbeeldingsresultaat voor Capitalist cartoon 1900&quot;">
            <a:extLst>
              <a:ext uri="{FF2B5EF4-FFF2-40B4-BE49-F238E27FC236}">
                <a16:creationId xmlns:a16="http://schemas.microsoft.com/office/drawing/2014/main" id="{49A132B1-9F87-472B-B76E-C00A56417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59" y="5148204"/>
            <a:ext cx="1405783" cy="116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ermenigvuldigingsteken 2">
            <a:extLst>
              <a:ext uri="{FF2B5EF4-FFF2-40B4-BE49-F238E27FC236}">
                <a16:creationId xmlns:a16="http://schemas.microsoft.com/office/drawing/2014/main" id="{BA0DA2BF-7913-49A4-A5F9-22E2BBDD398A}"/>
              </a:ext>
            </a:extLst>
          </p:cNvPr>
          <p:cNvSpPr/>
          <p:nvPr/>
        </p:nvSpPr>
        <p:spPr>
          <a:xfrm>
            <a:off x="5114340" y="4928452"/>
            <a:ext cx="1801137" cy="177165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4" name="Afbeelding 33" descr="Afbeelding met tekst&#10;&#10;Automatisch gegenereerde beschrijving">
            <a:extLst>
              <a:ext uri="{FF2B5EF4-FFF2-40B4-BE49-F238E27FC236}">
                <a16:creationId xmlns:a16="http://schemas.microsoft.com/office/drawing/2014/main" id="{EFE8C421-F0F6-4794-9836-25A1E53E2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23" y="5103375"/>
            <a:ext cx="2175229" cy="1584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44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5690">
        <p14:ripple/>
      </p:transition>
    </mc:Choice>
    <mc:Fallback xmlns="">
      <p:transition spd="slow" advTm="115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vredespaleis den haag&quot;">
            <a:extLst>
              <a:ext uri="{FF2B5EF4-FFF2-40B4-BE49-F238E27FC236}">
                <a16:creationId xmlns:a16="http://schemas.microsoft.com/office/drawing/2014/main" id="{E5760D5C-258B-49B1-AC15-34FD754E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" y="13385"/>
            <a:ext cx="12156440" cy="70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33C584D-61E6-4E1E-9DF9-7A639594D9A0}"/>
              </a:ext>
            </a:extLst>
          </p:cNvPr>
          <p:cNvSpPr txBox="1"/>
          <p:nvPr/>
        </p:nvSpPr>
        <p:spPr>
          <a:xfrm>
            <a:off x="292214" y="132522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1.6 Het internationale volkenrecht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6F8CE4B-D591-439E-B653-F84CC8DE57D5}"/>
              </a:ext>
            </a:extLst>
          </p:cNvPr>
          <p:cNvCxnSpPr>
            <a:cxnSpLocks/>
          </p:cNvCxnSpPr>
          <p:nvPr/>
        </p:nvCxnSpPr>
        <p:spPr>
          <a:xfrm>
            <a:off x="410674" y="840408"/>
            <a:ext cx="63711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hoek 4">
            <a:extLst>
              <a:ext uri="{FF2B5EF4-FFF2-40B4-BE49-F238E27FC236}">
                <a16:creationId xmlns:a16="http://schemas.microsoft.com/office/drawing/2014/main" id="{AD3E8320-539F-429F-A4D6-9F6AC6960FEF}"/>
              </a:ext>
            </a:extLst>
          </p:cNvPr>
          <p:cNvSpPr/>
          <p:nvPr/>
        </p:nvSpPr>
        <p:spPr>
          <a:xfrm>
            <a:off x="210649" y="958887"/>
            <a:ext cx="11203214" cy="10286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Concrete resultaten van de vredesbeweging zijn: de oprichting van het Rode Kruis en het </a:t>
            </a:r>
            <a:r>
              <a:rPr lang="nl-NL" sz="36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Verdrag van </a:t>
            </a:r>
            <a:r>
              <a:rPr lang="nl-NL" sz="3600" b="1" u="sng" dirty="0" err="1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Genevè</a:t>
            </a:r>
            <a:r>
              <a:rPr lang="nl-NL" sz="36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uit 1863 </a:t>
            </a:r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– steeds meer landen sluiten zich hierbij aan</a:t>
            </a:r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D846AC1F-CE7A-4C2E-A410-57235E05014C}"/>
              </a:ext>
            </a:extLst>
          </p:cNvPr>
          <p:cNvSpPr/>
          <p:nvPr/>
        </p:nvSpPr>
        <p:spPr>
          <a:xfrm>
            <a:off x="2467540" y="2165275"/>
            <a:ext cx="513785" cy="828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D1527573-6575-47CC-A041-C8F7A484F7B3}"/>
              </a:ext>
            </a:extLst>
          </p:cNvPr>
          <p:cNvSpPr/>
          <p:nvPr/>
        </p:nvSpPr>
        <p:spPr>
          <a:xfrm>
            <a:off x="410674" y="3096588"/>
            <a:ext cx="4867141" cy="6381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De regels worden tijdens Eerste Wereldoorlog (1914-1918) grotendeels nageleefd</a:t>
            </a:r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s://4.bp.blogspot.com/-c-PTgQZ0Kag/UJk2tWPkL9I/AAAAAAAAEC8/cXj0QbipSCo/s640/Munster+POW+Orchestra+2+tst.jpg">
            <a:extLst>
              <a:ext uri="{FF2B5EF4-FFF2-40B4-BE49-F238E27FC236}">
                <a16:creationId xmlns:a16="http://schemas.microsoft.com/office/drawing/2014/main" id="{3530D609-6911-4634-874C-C4CB7E79C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74" y="4288804"/>
            <a:ext cx="2276475" cy="1728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4" descr="Afbeeldingsresultaat voor Hospital ww1&quot;">
            <a:extLst>
              <a:ext uri="{FF2B5EF4-FFF2-40B4-BE49-F238E27FC236}">
                <a16:creationId xmlns:a16="http://schemas.microsoft.com/office/drawing/2014/main" id="{F91EF69A-3962-4E99-B8DD-FB22043BF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40" y="4768710"/>
            <a:ext cx="2276475" cy="1686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AutoShape 4" descr="Afbeeldingsresultaat voor Nicolaas II&quot;">
            <a:extLst>
              <a:ext uri="{FF2B5EF4-FFF2-40B4-BE49-F238E27FC236}">
                <a16:creationId xmlns:a16="http://schemas.microsoft.com/office/drawing/2014/main" id="{5801B0A5-D95D-411F-94F7-7F20D5EBB4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" name="Picture 6" descr="Afbeeldingsresultaat voor Nicolaas II&quot;">
            <a:extLst>
              <a:ext uri="{FF2B5EF4-FFF2-40B4-BE49-F238E27FC236}">
                <a16:creationId xmlns:a16="http://schemas.microsoft.com/office/drawing/2014/main" id="{4159EA13-DF37-4CCF-912E-174668241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651" y="2251206"/>
            <a:ext cx="2047243" cy="22368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ballon: ovaal 13">
            <a:extLst>
              <a:ext uri="{FF2B5EF4-FFF2-40B4-BE49-F238E27FC236}">
                <a16:creationId xmlns:a16="http://schemas.microsoft.com/office/drawing/2014/main" id="{5E3052CD-50AF-4EEC-A1A9-B8DB3CDE2F4E}"/>
              </a:ext>
            </a:extLst>
          </p:cNvPr>
          <p:cNvSpPr/>
          <p:nvPr/>
        </p:nvSpPr>
        <p:spPr>
          <a:xfrm>
            <a:off x="5702102" y="1925165"/>
            <a:ext cx="3373798" cy="1270299"/>
          </a:xfrm>
          <a:prstGeom prst="wedgeEllipseCallout">
            <a:avLst>
              <a:gd name="adj1" fmla="val 93965"/>
              <a:gd name="adj2" fmla="val 3821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We moeten een vredesconferentie in 1899 in Den Haag houden!</a:t>
            </a: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5E82BAB5-0BAC-4FF0-B09C-6022156BD87A}"/>
              </a:ext>
            </a:extLst>
          </p:cNvPr>
          <p:cNvSpPr/>
          <p:nvPr/>
        </p:nvSpPr>
        <p:spPr>
          <a:xfrm>
            <a:off x="10049670" y="4195912"/>
            <a:ext cx="1651041" cy="3603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b="1" dirty="0">
                <a:solidFill>
                  <a:schemeClr val="tx1"/>
                </a:solidFill>
              </a:rPr>
              <a:t>Tsaar Nicolaas II</a:t>
            </a:r>
          </a:p>
        </p:txBody>
      </p:sp>
      <p:pic>
        <p:nvPicPr>
          <p:cNvPr id="17" name="Picture 8" descr="Afbeeldingsresultaat voor Andrew Carnegie&quot;">
            <a:extLst>
              <a:ext uri="{FF2B5EF4-FFF2-40B4-BE49-F238E27FC236}">
                <a16:creationId xmlns:a16="http://schemas.microsoft.com/office/drawing/2014/main" id="{6B4482AF-117F-47D0-AB69-66F32126C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940" y="4638171"/>
            <a:ext cx="1885950" cy="2087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ballon: ovaal 17">
            <a:extLst>
              <a:ext uri="{FF2B5EF4-FFF2-40B4-BE49-F238E27FC236}">
                <a16:creationId xmlns:a16="http://schemas.microsoft.com/office/drawing/2014/main" id="{492C3633-6DB0-4ADE-9A1D-570062D4AC53}"/>
              </a:ext>
            </a:extLst>
          </p:cNvPr>
          <p:cNvSpPr/>
          <p:nvPr/>
        </p:nvSpPr>
        <p:spPr>
          <a:xfrm>
            <a:off x="6833505" y="4024818"/>
            <a:ext cx="2928797" cy="1133572"/>
          </a:xfrm>
          <a:prstGeom prst="wedgeEllipseCallout">
            <a:avLst>
              <a:gd name="adj1" fmla="val 85997"/>
              <a:gd name="adj2" fmla="val 1019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Ik zorg ervoor dat er een Vredespaleis wordt gebouwd!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29345B14-4097-4FAD-975F-E96D3E098663}"/>
              </a:ext>
            </a:extLst>
          </p:cNvPr>
          <p:cNvSpPr/>
          <p:nvPr/>
        </p:nvSpPr>
        <p:spPr>
          <a:xfrm>
            <a:off x="10167124" y="6426712"/>
            <a:ext cx="1689770" cy="33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b="1" dirty="0">
                <a:solidFill>
                  <a:schemeClr val="tx1"/>
                </a:solidFill>
              </a:rPr>
              <a:t>Andrew </a:t>
            </a:r>
            <a:r>
              <a:rPr lang="nl-NL" sz="1400" b="1" dirty="0" err="1">
                <a:solidFill>
                  <a:schemeClr val="tx1"/>
                </a:solidFill>
              </a:rPr>
              <a:t>Carnegie</a:t>
            </a:r>
            <a:endParaRPr lang="nl-NL" sz="1400" b="1" dirty="0">
              <a:solidFill>
                <a:schemeClr val="tx1"/>
              </a:solidFill>
            </a:endParaRPr>
          </a:p>
        </p:txBody>
      </p:sp>
      <p:sp>
        <p:nvSpPr>
          <p:cNvPr id="11" name="Pijl: omhoog 10">
            <a:extLst>
              <a:ext uri="{FF2B5EF4-FFF2-40B4-BE49-F238E27FC236}">
                <a16:creationId xmlns:a16="http://schemas.microsoft.com/office/drawing/2014/main" id="{56844D3A-8238-4634-B25D-786210D80836}"/>
              </a:ext>
            </a:extLst>
          </p:cNvPr>
          <p:cNvSpPr/>
          <p:nvPr/>
        </p:nvSpPr>
        <p:spPr>
          <a:xfrm rot="19340540">
            <a:off x="6377825" y="5316519"/>
            <a:ext cx="1852096" cy="1387483"/>
          </a:xfrm>
          <a:prstGeom prst="upArrow">
            <a:avLst>
              <a:gd name="adj1" fmla="val 50000"/>
              <a:gd name="adj2" fmla="val 51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/>
              <a:t>Vredespaleis Den Haag (1913)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9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300">
        <p14:ripple/>
      </p:transition>
    </mc:Choice>
    <mc:Fallback xmlns="">
      <p:transition spd="slow" advTm="60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5" grpId="0" animBg="1"/>
      <p:bldP spid="18" grpId="0" animBg="1"/>
      <p:bldP spid="1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Afbeeldingsresultaat voor irene goddess of peace&quot;">
            <a:extLst>
              <a:ext uri="{FF2B5EF4-FFF2-40B4-BE49-F238E27FC236}">
                <a16:creationId xmlns:a16="http://schemas.microsoft.com/office/drawing/2014/main" id="{520C0A8B-3E20-4800-8E20-84117A5B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" y="11943"/>
            <a:ext cx="5746751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Afbeeldingsresultaat voor Greek god of war&quot;">
            <a:extLst>
              <a:ext uri="{FF2B5EF4-FFF2-40B4-BE49-F238E27FC236}">
                <a16:creationId xmlns:a16="http://schemas.microsoft.com/office/drawing/2014/main" id="{6F99A2E5-E550-4A98-BAB9-78B9910F3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56" y="21520"/>
            <a:ext cx="6476999" cy="691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A85E561-5586-473D-8C2C-80BA77DA0287}"/>
              </a:ext>
            </a:extLst>
          </p:cNvPr>
          <p:cNvSpPr txBox="1"/>
          <p:nvPr/>
        </p:nvSpPr>
        <p:spPr>
          <a:xfrm>
            <a:off x="133350" y="0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1.6 Het internationale volkenrecht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65D7B4E9-5DE4-4677-BD77-90F33886D758}"/>
              </a:ext>
            </a:extLst>
          </p:cNvPr>
          <p:cNvCxnSpPr>
            <a:cxnSpLocks/>
          </p:cNvCxnSpPr>
          <p:nvPr/>
        </p:nvCxnSpPr>
        <p:spPr>
          <a:xfrm>
            <a:off x="258274" y="631686"/>
            <a:ext cx="63711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hoek 5">
            <a:extLst>
              <a:ext uri="{FF2B5EF4-FFF2-40B4-BE49-F238E27FC236}">
                <a16:creationId xmlns:a16="http://schemas.microsoft.com/office/drawing/2014/main" id="{9F482C4A-584B-41CB-A6FF-F7CFB8B1A167}"/>
              </a:ext>
            </a:extLst>
          </p:cNvPr>
          <p:cNvSpPr/>
          <p:nvPr/>
        </p:nvSpPr>
        <p:spPr>
          <a:xfrm>
            <a:off x="133350" y="824404"/>
            <a:ext cx="10161023" cy="10286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Het internationale Hof van Arbitrage wordt tijdens de eerste vredesconferentie opgericht (1899); </a:t>
            </a:r>
            <a:r>
              <a:rPr lang="nl-NL" sz="36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 praktijk blijkt dit hof een papieren tijger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FBB66083-DCFD-41CC-B9B0-F7ADAB872ACE}"/>
              </a:ext>
            </a:extLst>
          </p:cNvPr>
          <p:cNvSpPr/>
          <p:nvPr/>
        </p:nvSpPr>
        <p:spPr>
          <a:xfrm>
            <a:off x="151829" y="4074745"/>
            <a:ext cx="4228001" cy="6381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Landen sluiten zich wel bij het hof aan maar leggen elkaar géén verplichtingen op</a:t>
            </a:r>
          </a:p>
        </p:txBody>
      </p:sp>
      <p:sp>
        <p:nvSpPr>
          <p:cNvPr id="9" name="Pijl: omlaag 8">
            <a:extLst>
              <a:ext uri="{FF2B5EF4-FFF2-40B4-BE49-F238E27FC236}">
                <a16:creationId xmlns:a16="http://schemas.microsoft.com/office/drawing/2014/main" id="{C53EEB27-E0F9-4468-9E92-7E2813FD5C79}"/>
              </a:ext>
            </a:extLst>
          </p:cNvPr>
          <p:cNvSpPr/>
          <p:nvPr/>
        </p:nvSpPr>
        <p:spPr>
          <a:xfrm>
            <a:off x="1832462" y="4800171"/>
            <a:ext cx="599707" cy="529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898C8E9F-B063-4AC2-9A41-1FA6318E24E3}"/>
              </a:ext>
            </a:extLst>
          </p:cNvPr>
          <p:cNvSpPr/>
          <p:nvPr/>
        </p:nvSpPr>
        <p:spPr>
          <a:xfrm>
            <a:off x="412757" y="5417176"/>
            <a:ext cx="3439116" cy="550628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Géén beperking wapenproductie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18ECE93C-8B02-4B67-9297-36BDEE1F5A97}"/>
              </a:ext>
            </a:extLst>
          </p:cNvPr>
          <p:cNvSpPr/>
          <p:nvPr/>
        </p:nvSpPr>
        <p:spPr>
          <a:xfrm>
            <a:off x="412757" y="6139251"/>
            <a:ext cx="3482708" cy="55062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Wel verbod op chemische wapens</a:t>
            </a:r>
          </a:p>
        </p:txBody>
      </p:sp>
      <p:pic>
        <p:nvPicPr>
          <p:cNvPr id="14" name="Picture 14" descr="Afbeeldingsresultaat voor vredesconferentie den haag 1907&quot;">
            <a:extLst>
              <a:ext uri="{FF2B5EF4-FFF2-40B4-BE49-F238E27FC236}">
                <a16:creationId xmlns:a16="http://schemas.microsoft.com/office/drawing/2014/main" id="{E0B79C8C-A483-4E0A-ACE5-094EE1C83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" b="2"/>
          <a:stretch/>
        </p:blipFill>
        <p:spPr bwMode="auto">
          <a:xfrm>
            <a:off x="5096067" y="2107925"/>
            <a:ext cx="2992280" cy="2054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9C38A10-99C1-488B-8BC4-40D91914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7268" y="1950955"/>
            <a:ext cx="5884664" cy="201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E4AF090B-7FE3-4D5D-99D8-B605D3D5BE79}"/>
              </a:ext>
            </a:extLst>
          </p:cNvPr>
          <p:cNvSpPr/>
          <p:nvPr/>
        </p:nvSpPr>
        <p:spPr>
          <a:xfrm>
            <a:off x="1472544" y="3669092"/>
            <a:ext cx="1701291" cy="3021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b="1" dirty="0">
                <a:solidFill>
                  <a:schemeClr val="tx1"/>
                </a:solidFill>
              </a:rPr>
              <a:t>Hof van Arbitrage</a:t>
            </a:r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20F5BD70-FCDC-41E8-B837-133F984E6783}"/>
              </a:ext>
            </a:extLst>
          </p:cNvPr>
          <p:cNvSpPr/>
          <p:nvPr/>
        </p:nvSpPr>
        <p:spPr>
          <a:xfrm>
            <a:off x="3895466" y="2722715"/>
            <a:ext cx="973636" cy="553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E55D1D0C-19A5-4845-94C0-C173EA6F5FB2}"/>
              </a:ext>
            </a:extLst>
          </p:cNvPr>
          <p:cNvSpPr/>
          <p:nvPr/>
        </p:nvSpPr>
        <p:spPr>
          <a:xfrm>
            <a:off x="5178648" y="3823471"/>
            <a:ext cx="2859150" cy="3437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b="1" dirty="0">
                <a:solidFill>
                  <a:schemeClr val="tx1"/>
                </a:solidFill>
              </a:rPr>
              <a:t>Tweede Vredesconferentie 1907 </a:t>
            </a:r>
          </a:p>
        </p:txBody>
      </p:sp>
      <p:sp>
        <p:nvSpPr>
          <p:cNvPr id="18" name="Pijl: omlaag 17">
            <a:extLst>
              <a:ext uri="{FF2B5EF4-FFF2-40B4-BE49-F238E27FC236}">
                <a16:creationId xmlns:a16="http://schemas.microsoft.com/office/drawing/2014/main" id="{4C4CC0CF-0886-4D4D-A069-3FECC4DB39D9}"/>
              </a:ext>
            </a:extLst>
          </p:cNvPr>
          <p:cNvSpPr/>
          <p:nvPr/>
        </p:nvSpPr>
        <p:spPr>
          <a:xfrm>
            <a:off x="6395023" y="4274628"/>
            <a:ext cx="601626" cy="550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4C3CA65-F238-47FB-803D-291116C241E9}"/>
              </a:ext>
            </a:extLst>
          </p:cNvPr>
          <p:cNvSpPr/>
          <p:nvPr/>
        </p:nvSpPr>
        <p:spPr>
          <a:xfrm>
            <a:off x="4686300" y="4958310"/>
            <a:ext cx="4221078" cy="55062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Voorstel algehele ontwapening verworpen</a:t>
            </a:r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8930F9E5-F14C-4333-8E17-D07EA27F9E3F}"/>
              </a:ext>
            </a:extLst>
          </p:cNvPr>
          <p:cNvSpPr/>
          <p:nvPr/>
        </p:nvSpPr>
        <p:spPr>
          <a:xfrm>
            <a:off x="4657725" y="5824849"/>
            <a:ext cx="4549795" cy="550628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Positie neutrale landen wel nader omschreven</a:t>
            </a:r>
          </a:p>
        </p:txBody>
      </p:sp>
      <p:pic>
        <p:nvPicPr>
          <p:cNvPr id="24" name="Picture 4" descr="Afbeeldingsresultaat voor zeeschip 1900 nederland&quot;">
            <a:extLst>
              <a:ext uri="{FF2B5EF4-FFF2-40B4-BE49-F238E27FC236}">
                <a16:creationId xmlns:a16="http://schemas.microsoft.com/office/drawing/2014/main" id="{FEF17597-0A49-4AA7-BDA1-27AF8E9B7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79" y="4937411"/>
            <a:ext cx="2316377" cy="1774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ijl: gekromd omlaag 22">
            <a:extLst>
              <a:ext uri="{FF2B5EF4-FFF2-40B4-BE49-F238E27FC236}">
                <a16:creationId xmlns:a16="http://schemas.microsoft.com/office/drawing/2014/main" id="{8561C4AF-934D-48DE-93D4-2892A5702C5D}"/>
              </a:ext>
            </a:extLst>
          </p:cNvPr>
          <p:cNvSpPr/>
          <p:nvPr/>
        </p:nvSpPr>
        <p:spPr>
          <a:xfrm rot="21299548">
            <a:off x="8921639" y="4734767"/>
            <a:ext cx="2080194" cy="9904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372E5B0E-4AB5-423B-B026-84046903DC27}"/>
              </a:ext>
            </a:extLst>
          </p:cNvPr>
          <p:cNvSpPr/>
          <p:nvPr/>
        </p:nvSpPr>
        <p:spPr>
          <a:xfrm>
            <a:off x="9759571" y="6535894"/>
            <a:ext cx="2316376" cy="274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b="1" dirty="0">
                <a:solidFill>
                  <a:schemeClr val="tx1"/>
                </a:solidFill>
              </a:rPr>
              <a:t>Handel niet belemmeren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2E20053A-8326-4A8E-AEE5-405B7687219A}"/>
              </a:ext>
            </a:extLst>
          </p:cNvPr>
          <p:cNvSpPr/>
          <p:nvPr/>
        </p:nvSpPr>
        <p:spPr>
          <a:xfrm>
            <a:off x="9641465" y="2060813"/>
            <a:ext cx="1980721" cy="5506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5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1915</a:t>
            </a:r>
          </a:p>
        </p:txBody>
      </p:sp>
      <p:sp>
        <p:nvSpPr>
          <p:cNvPr id="25" name="Vermenigvuldigingsteken 24">
            <a:extLst>
              <a:ext uri="{FF2B5EF4-FFF2-40B4-BE49-F238E27FC236}">
                <a16:creationId xmlns:a16="http://schemas.microsoft.com/office/drawing/2014/main" id="{526C581C-350F-4C61-B7E1-50F87C58CE7E}"/>
              </a:ext>
            </a:extLst>
          </p:cNvPr>
          <p:cNvSpPr/>
          <p:nvPr/>
        </p:nvSpPr>
        <p:spPr>
          <a:xfrm>
            <a:off x="9821045" y="1803787"/>
            <a:ext cx="1706476" cy="108447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Pijl: omlaag 25">
            <a:extLst>
              <a:ext uri="{FF2B5EF4-FFF2-40B4-BE49-F238E27FC236}">
                <a16:creationId xmlns:a16="http://schemas.microsoft.com/office/drawing/2014/main" id="{6D49A867-F939-419F-AB32-8E27471D52CD}"/>
              </a:ext>
            </a:extLst>
          </p:cNvPr>
          <p:cNvSpPr/>
          <p:nvPr/>
        </p:nvSpPr>
        <p:spPr>
          <a:xfrm rot="16200000">
            <a:off x="8583708" y="1932548"/>
            <a:ext cx="550628" cy="9336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1" name="Picture 8" descr="Afbeeldingsresultaat voor Famous pics ww1&quot;">
            <a:extLst>
              <a:ext uri="{FF2B5EF4-FFF2-40B4-BE49-F238E27FC236}">
                <a16:creationId xmlns:a16="http://schemas.microsoft.com/office/drawing/2014/main" id="{56E4793B-3F6B-47B6-BF66-465E3F2A2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9" b="10870"/>
          <a:stretch/>
        </p:blipFill>
        <p:spPr bwMode="auto">
          <a:xfrm>
            <a:off x="8640188" y="2764324"/>
            <a:ext cx="3392168" cy="187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8EF19970-2962-4606-A018-3DDE999F5302}"/>
              </a:ext>
            </a:extLst>
          </p:cNvPr>
          <p:cNvSpPr/>
          <p:nvPr/>
        </p:nvSpPr>
        <p:spPr>
          <a:xfrm>
            <a:off x="9468234" y="4354208"/>
            <a:ext cx="1992912" cy="2678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b="1" dirty="0">
                <a:solidFill>
                  <a:schemeClr val="tx1"/>
                </a:solidFill>
              </a:rPr>
              <a:t>Eerste Wereldoorlog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48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2449">
        <p14:ripple/>
      </p:transition>
    </mc:Choice>
    <mc:Fallback xmlns="">
      <p:transition spd="slow" advTm="82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7" grpId="0" animBg="1"/>
      <p:bldP spid="15" grpId="0" animBg="1"/>
      <p:bldP spid="19" grpId="0" animBg="1"/>
      <p:bldP spid="18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5" grpId="0" animBg="1"/>
      <p:bldP spid="26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BFB53F2-B188-4C71-9C49-6E0E8190038F}"/>
              </a:ext>
            </a:extLst>
          </p:cNvPr>
          <p:cNvSpPr txBox="1"/>
          <p:nvPr/>
        </p:nvSpPr>
        <p:spPr>
          <a:xfrm>
            <a:off x="452438" y="138027"/>
            <a:ext cx="106775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Hoofdstuk 1 Van ridderkrijg tot totale oorlog</a:t>
            </a:r>
          </a:p>
          <a:p>
            <a:endParaRPr lang="nl-NL" sz="4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NL" sz="4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NL" sz="4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DB68B5F5-6236-48DE-BAF8-C65EA0E84CAB}"/>
              </a:ext>
            </a:extLst>
          </p:cNvPr>
          <p:cNvCxnSpPr/>
          <p:nvPr/>
        </p:nvCxnSpPr>
        <p:spPr>
          <a:xfrm>
            <a:off x="542925" y="914400"/>
            <a:ext cx="7105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fbeeldingsresultaat voor Knightfight medieval&quot;">
            <a:extLst>
              <a:ext uri="{FF2B5EF4-FFF2-40B4-BE49-F238E27FC236}">
                <a16:creationId xmlns:a16="http://schemas.microsoft.com/office/drawing/2014/main" id="{CFFE970E-61F3-4349-9B73-A00314129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427569"/>
            <a:ext cx="4543426" cy="4911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Afbeeldingsresultaat voor battle of verdun pics&quot;">
            <a:extLst>
              <a:ext uri="{FF2B5EF4-FFF2-40B4-BE49-F238E27FC236}">
                <a16:creationId xmlns:a16="http://schemas.microsoft.com/office/drawing/2014/main" id="{8F7B5740-B5F0-4ACF-A211-D8ED64DE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519027"/>
            <a:ext cx="6424612" cy="5610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164">
        <p14:ripple/>
      </p:transition>
    </mc:Choice>
    <mc:Fallback xmlns="">
      <p:transition spd="slow" advTm="516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beeldingsresultaat voor Strong knight&quot;">
            <a:extLst>
              <a:ext uri="{FF2B5EF4-FFF2-40B4-BE49-F238E27FC236}">
                <a16:creationId xmlns:a16="http://schemas.microsoft.com/office/drawing/2014/main" id="{0E394A40-88D2-4EAA-9FC5-DB1CA3200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02"/>
            <a:ext cx="12191999" cy="7077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15766DD3-E960-4FE3-A2B2-9DF8EF27D448}"/>
              </a:ext>
            </a:extLst>
          </p:cNvPr>
          <p:cNvSpPr/>
          <p:nvPr/>
        </p:nvSpPr>
        <p:spPr>
          <a:xfrm>
            <a:off x="578083" y="4369268"/>
            <a:ext cx="10286181" cy="5909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Regels en afspraken die rekening houden met de eer en de levensstijl van de ridderstand</a:t>
            </a:r>
          </a:p>
        </p:txBody>
      </p:sp>
      <p:sp>
        <p:nvSpPr>
          <p:cNvPr id="21" name="Pijl: omlaag 20">
            <a:extLst>
              <a:ext uri="{FF2B5EF4-FFF2-40B4-BE49-F238E27FC236}">
                <a16:creationId xmlns:a16="http://schemas.microsoft.com/office/drawing/2014/main" id="{2266A501-85DA-4C9F-B1E7-E67099129374}"/>
              </a:ext>
            </a:extLst>
          </p:cNvPr>
          <p:cNvSpPr/>
          <p:nvPr/>
        </p:nvSpPr>
        <p:spPr>
          <a:xfrm>
            <a:off x="5259782" y="2310269"/>
            <a:ext cx="922782" cy="14680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4EB4892A-009B-4EFD-B549-FD0897D354BE}"/>
              </a:ext>
            </a:extLst>
          </p:cNvPr>
          <p:cNvSpPr txBox="1">
            <a:spLocks/>
          </p:cNvSpPr>
          <p:nvPr/>
        </p:nvSpPr>
        <p:spPr>
          <a:xfrm>
            <a:off x="473297" y="1162563"/>
            <a:ext cx="10876313" cy="70788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4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In de middeleeuwen voert men oorlog vanuit het </a:t>
            </a:r>
            <a:r>
              <a:rPr lang="nl-NL" sz="4400" b="1" u="sng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ridderideaal</a:t>
            </a:r>
          </a:p>
          <a:p>
            <a:endParaRPr lang="nl-NL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C31E504B-17E5-4457-835D-6DE82669E32F}"/>
              </a:ext>
            </a:extLst>
          </p:cNvPr>
          <p:cNvSpPr txBox="1"/>
          <p:nvPr/>
        </p:nvSpPr>
        <p:spPr>
          <a:xfrm>
            <a:off x="473297" y="171397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1.1 De beperkte oorlog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87C96734-3D37-41D4-B4E6-FB4B2E98A5DC}"/>
              </a:ext>
            </a:extLst>
          </p:cNvPr>
          <p:cNvCxnSpPr/>
          <p:nvPr/>
        </p:nvCxnSpPr>
        <p:spPr>
          <a:xfrm>
            <a:off x="473297" y="879283"/>
            <a:ext cx="64704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BABDE9BD-9271-4D00-80B1-756C21B3F690}"/>
              </a:ext>
            </a:extLst>
          </p:cNvPr>
          <p:cNvSpPr/>
          <p:nvPr/>
        </p:nvSpPr>
        <p:spPr>
          <a:xfrm>
            <a:off x="578083" y="5400013"/>
            <a:ext cx="10286180" cy="7931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Oorlog bevat een </a:t>
            </a:r>
            <a:r>
              <a:rPr lang="nl-NL" b="1" u="sng" dirty="0">
                <a:solidFill>
                  <a:schemeClr val="tx1"/>
                </a:solidFill>
              </a:rPr>
              <a:t>spelelement</a:t>
            </a:r>
            <a:r>
              <a:rPr lang="nl-NL" b="1" dirty="0">
                <a:solidFill>
                  <a:schemeClr val="tx1"/>
                </a:solidFill>
              </a:rPr>
              <a:t>. Wie zich niet aan de regels houdt kan rekenen op gruwelijke straffen – nog in de 17</a:t>
            </a:r>
            <a:r>
              <a:rPr lang="nl-NL" b="1" baseline="30000" dirty="0">
                <a:solidFill>
                  <a:schemeClr val="tx1"/>
                </a:solidFill>
              </a:rPr>
              <a:t>e</a:t>
            </a:r>
            <a:r>
              <a:rPr lang="nl-NL" b="1" dirty="0">
                <a:solidFill>
                  <a:schemeClr val="tx1"/>
                </a:solidFill>
              </a:rPr>
              <a:t> eeuw zijn er regels voor bijv. </a:t>
            </a:r>
            <a:r>
              <a:rPr lang="nl-NL" b="1">
                <a:solidFill>
                  <a:schemeClr val="tx1"/>
                </a:solidFill>
              </a:rPr>
              <a:t>belegeringen</a:t>
            </a:r>
            <a:endParaRPr lang="nl-NL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1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3191">
        <p14:ripple/>
      </p:transition>
    </mc:Choice>
    <mc:Fallback xmlns="">
      <p:transition spd="slow" advTm="53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fbeeldingsresultaat voor slagveld middeleeuwen&quot;">
            <a:extLst>
              <a:ext uri="{FF2B5EF4-FFF2-40B4-BE49-F238E27FC236}">
                <a16:creationId xmlns:a16="http://schemas.microsoft.com/office/drawing/2014/main" id="{C48D7F9B-FBDD-405D-AF84-59A466EB9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400" y="0"/>
            <a:ext cx="122174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7D75E16-0768-4FDB-AD0B-FE099A18F5C4}"/>
              </a:ext>
            </a:extLst>
          </p:cNvPr>
          <p:cNvSpPr txBox="1"/>
          <p:nvPr/>
        </p:nvSpPr>
        <p:spPr>
          <a:xfrm>
            <a:off x="147637" y="1204363"/>
            <a:ext cx="11896725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Het voeren van oorlog wordt door een aantal factoren in de middeleeuwen beperkt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E4297DF-30BA-412B-BB4B-37400C52D5F4}"/>
              </a:ext>
            </a:extLst>
          </p:cNvPr>
          <p:cNvSpPr txBox="1"/>
          <p:nvPr/>
        </p:nvSpPr>
        <p:spPr>
          <a:xfrm>
            <a:off x="473297" y="171397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1.1 De beperkte oorlog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2DD88DEC-7E55-419A-BF0A-AAE312505602}"/>
              </a:ext>
            </a:extLst>
          </p:cNvPr>
          <p:cNvCxnSpPr>
            <a:cxnSpLocks/>
          </p:cNvCxnSpPr>
          <p:nvPr/>
        </p:nvCxnSpPr>
        <p:spPr>
          <a:xfrm>
            <a:off x="609600" y="879283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Afbeeldingsresultaat voor Winter pics&quot;">
            <a:extLst>
              <a:ext uri="{FF2B5EF4-FFF2-40B4-BE49-F238E27FC236}">
                <a16:creationId xmlns:a16="http://schemas.microsoft.com/office/drawing/2014/main" id="{7E581BC2-9CE3-4568-BF1B-FC176FDB8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8" y="2424897"/>
            <a:ext cx="5336954" cy="4229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fbeeldingsresultaat voor Dramatic pics jesus&quot;">
            <a:extLst>
              <a:ext uri="{FF2B5EF4-FFF2-40B4-BE49-F238E27FC236}">
                <a16:creationId xmlns:a16="http://schemas.microsoft.com/office/drawing/2014/main" id="{14F31CB3-05A7-400E-BC88-1EA13BDC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359688"/>
            <a:ext cx="5457827" cy="42943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6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7291">
        <p14:ripple/>
      </p:transition>
    </mc:Choice>
    <mc:Fallback xmlns="">
      <p:transition spd="slow" advTm="372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Hugo de groot boekenkist&quot;">
            <a:extLst>
              <a:ext uri="{FF2B5EF4-FFF2-40B4-BE49-F238E27FC236}">
                <a16:creationId xmlns:a16="http://schemas.microsoft.com/office/drawing/2014/main" id="{1869E48F-301D-4AE5-9F4A-5549CC8F5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4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C3BAACA-8D1A-4A12-862D-15574BB8FFE6}"/>
              </a:ext>
            </a:extLst>
          </p:cNvPr>
          <p:cNvSpPr txBox="1"/>
          <p:nvPr/>
        </p:nvSpPr>
        <p:spPr>
          <a:xfrm>
            <a:off x="473297" y="171397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1.1 De beperkte oorlog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4353B966-7971-459E-9A5F-DFD666C1FDDA}"/>
              </a:ext>
            </a:extLst>
          </p:cNvPr>
          <p:cNvCxnSpPr>
            <a:cxnSpLocks/>
          </p:cNvCxnSpPr>
          <p:nvPr/>
        </p:nvCxnSpPr>
        <p:spPr>
          <a:xfrm flipV="1">
            <a:off x="552450" y="952500"/>
            <a:ext cx="5029200" cy="66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AAD1D06B-16F6-4F8F-A820-38C40021B957}"/>
              </a:ext>
            </a:extLst>
          </p:cNvPr>
          <p:cNvSpPr txBox="1"/>
          <p:nvPr/>
        </p:nvSpPr>
        <p:spPr>
          <a:xfrm>
            <a:off x="378047" y="1140951"/>
            <a:ext cx="10763250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Ook vanuit de wetenschap wordt vanaf 1500 pogingen gedaan om het voeren van oorlog in goede banen te leiden</a:t>
            </a:r>
          </a:p>
        </p:txBody>
      </p:sp>
      <p:sp>
        <p:nvSpPr>
          <p:cNvPr id="10" name="Tekstballon: ovaal 9">
            <a:extLst>
              <a:ext uri="{FF2B5EF4-FFF2-40B4-BE49-F238E27FC236}">
                <a16:creationId xmlns:a16="http://schemas.microsoft.com/office/drawing/2014/main" id="{F06A2D37-4FDD-45C6-83A3-93A8632FC41B}"/>
              </a:ext>
            </a:extLst>
          </p:cNvPr>
          <p:cNvSpPr/>
          <p:nvPr/>
        </p:nvSpPr>
        <p:spPr>
          <a:xfrm>
            <a:off x="7686675" y="2812853"/>
            <a:ext cx="3209925" cy="1492984"/>
          </a:xfrm>
          <a:prstGeom prst="wedgeEllipseCallout">
            <a:avLst>
              <a:gd name="adj1" fmla="val -83059"/>
              <a:gd name="adj2" fmla="val -304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Als het boek </a:t>
            </a:r>
            <a:r>
              <a:rPr lang="nl-NL" i="1" dirty="0">
                <a:solidFill>
                  <a:schemeClr val="tx1"/>
                </a:solidFill>
              </a:rPr>
              <a:t>Over recht van oorlog en vrede </a:t>
            </a:r>
            <a:r>
              <a:rPr lang="nl-NL" dirty="0">
                <a:solidFill>
                  <a:schemeClr val="tx1"/>
                </a:solidFill>
              </a:rPr>
              <a:t>maar meegaat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B359FC5-F422-4D2F-97F9-A1D6B3288724}"/>
              </a:ext>
            </a:extLst>
          </p:cNvPr>
          <p:cNvSpPr/>
          <p:nvPr/>
        </p:nvSpPr>
        <p:spPr>
          <a:xfrm>
            <a:off x="6696075" y="5229225"/>
            <a:ext cx="1828800" cy="552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Hugo de Groot </a:t>
            </a:r>
          </a:p>
        </p:txBody>
      </p:sp>
      <p:pic>
        <p:nvPicPr>
          <p:cNvPr id="4100" name="Picture 4" descr="Afbeeldingsresultaat voor over het recht van oorlog en vrede&quot;">
            <a:extLst>
              <a:ext uri="{FF2B5EF4-FFF2-40B4-BE49-F238E27FC236}">
                <a16:creationId xmlns:a16="http://schemas.microsoft.com/office/drawing/2014/main" id="{7DF79D9B-C730-48D4-85AA-0720513E4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6" y="2595691"/>
            <a:ext cx="2990850" cy="4029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003BB93C-2F2B-4752-856B-A32233C8C2F4}"/>
              </a:ext>
            </a:extLst>
          </p:cNvPr>
          <p:cNvSpPr/>
          <p:nvPr/>
        </p:nvSpPr>
        <p:spPr>
          <a:xfrm>
            <a:off x="1409699" y="5324475"/>
            <a:ext cx="2686051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Tot 1800 ‘bijbel’ van het internationale recht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1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593">
        <p14:ripple/>
      </p:transition>
    </mc:Choice>
    <mc:Fallback xmlns="">
      <p:transition spd="slow" advTm="46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rndorf">
            <a:extLst>
              <a:ext uri="{FF2B5EF4-FFF2-40B4-BE49-F238E27FC236}">
                <a16:creationId xmlns:a16="http://schemas.microsoft.com/office/drawing/2014/main" id="{B39A82C8-0CDE-45BD-86B6-C0781E7A1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8" b="5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EB1D188-40B5-497B-9CCD-295006B87B40}"/>
              </a:ext>
            </a:extLst>
          </p:cNvPr>
          <p:cNvSpPr txBox="1"/>
          <p:nvPr/>
        </p:nvSpPr>
        <p:spPr>
          <a:xfrm>
            <a:off x="435197" y="266647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1.2 Oorlog als staatsmonopolie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2BAFA38-1F06-4222-A4EB-3412B55DA523}"/>
              </a:ext>
            </a:extLst>
          </p:cNvPr>
          <p:cNvCxnSpPr/>
          <p:nvPr/>
        </p:nvCxnSpPr>
        <p:spPr>
          <a:xfrm>
            <a:off x="542925" y="974533"/>
            <a:ext cx="63055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50D5D473-E693-4363-A829-5DA427FA2B5E}"/>
              </a:ext>
            </a:extLst>
          </p:cNvPr>
          <p:cNvSpPr txBox="1"/>
          <p:nvPr/>
        </p:nvSpPr>
        <p:spPr>
          <a:xfrm>
            <a:off x="435197" y="1328476"/>
            <a:ext cx="1115377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40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Verandering</a:t>
            </a:r>
            <a:r>
              <a:rPr lang="nl-NL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vanaf de tweede helft 18</a:t>
            </a:r>
            <a:r>
              <a:rPr lang="nl-NL" sz="4000" b="1" baseline="30000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</a:t>
            </a:r>
            <a:r>
              <a:rPr lang="nl-NL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eeuw op het gebied van oorlogsvoering </a:t>
            </a:r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EDAEBD9D-D09F-4EF9-8773-8D633CA4A840}"/>
              </a:ext>
            </a:extLst>
          </p:cNvPr>
          <p:cNvSpPr/>
          <p:nvPr/>
        </p:nvSpPr>
        <p:spPr>
          <a:xfrm>
            <a:off x="5727239" y="2198143"/>
            <a:ext cx="569690" cy="809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06C4429-19A4-433B-9EAA-9AC02B5F4679}"/>
              </a:ext>
            </a:extLst>
          </p:cNvPr>
          <p:cNvSpPr/>
          <p:nvPr/>
        </p:nvSpPr>
        <p:spPr>
          <a:xfrm>
            <a:off x="435197" y="3169604"/>
            <a:ext cx="10880503" cy="5546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Oorlogen worden meer conflicten tussen staten en niet langer meer tussen vorstenhuizen</a:t>
            </a:r>
          </a:p>
        </p:txBody>
      </p:sp>
      <p:pic>
        <p:nvPicPr>
          <p:cNvPr id="9" name="Picture 8" descr="Afbeeldingsresultaat voor spanish succession war&quot;">
            <a:extLst>
              <a:ext uri="{FF2B5EF4-FFF2-40B4-BE49-F238E27FC236}">
                <a16:creationId xmlns:a16="http://schemas.microsoft.com/office/drawing/2014/main" id="{59622E13-053E-4AC6-B2C7-69239D957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36" y="4247719"/>
            <a:ext cx="4784503" cy="234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Vermenigvuldigingsteken 9">
            <a:extLst>
              <a:ext uri="{FF2B5EF4-FFF2-40B4-BE49-F238E27FC236}">
                <a16:creationId xmlns:a16="http://schemas.microsoft.com/office/drawing/2014/main" id="{5DB7921B-56B8-4EE4-BDED-257B9F80ACC4}"/>
              </a:ext>
            </a:extLst>
          </p:cNvPr>
          <p:cNvSpPr/>
          <p:nvPr/>
        </p:nvSpPr>
        <p:spPr>
          <a:xfrm>
            <a:off x="1494844" y="3981208"/>
            <a:ext cx="3819525" cy="287679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6" descr="Afbeeldingsresultaat voor american revolution&quot;">
            <a:extLst>
              <a:ext uri="{FF2B5EF4-FFF2-40B4-BE49-F238E27FC236}">
                <a16:creationId xmlns:a16="http://schemas.microsoft.com/office/drawing/2014/main" id="{3D9F5F18-3C5D-4177-999A-B5AC30C8C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63" y="4092724"/>
            <a:ext cx="5413486" cy="2498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7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8274">
        <p14:ripple/>
      </p:transition>
    </mc:Choice>
    <mc:Fallback xmlns="">
      <p:transition spd="slow" advTm="48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fbeeldingsresultaat voor niccolo machiavelli statue&quot;">
            <a:extLst>
              <a:ext uri="{FF2B5EF4-FFF2-40B4-BE49-F238E27FC236}">
                <a16:creationId xmlns:a16="http://schemas.microsoft.com/office/drawing/2014/main" id="{72995748-388C-4B69-8726-54239A05C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" b="4043"/>
          <a:stretch/>
        </p:blipFill>
        <p:spPr bwMode="auto">
          <a:xfrm>
            <a:off x="-1" y="11"/>
            <a:ext cx="12191980" cy="6857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fbeeldingsresultaat voor il principe machiavelli pdf&quot;">
            <a:extLst>
              <a:ext uri="{FF2B5EF4-FFF2-40B4-BE49-F238E27FC236}">
                <a16:creationId xmlns:a16="http://schemas.microsoft.com/office/drawing/2014/main" id="{B6D01839-A783-4FDD-8595-751F1DE96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19" y="2510128"/>
            <a:ext cx="2641378" cy="4081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7556A5E-D791-439E-ACE3-2184E2FA9811}"/>
              </a:ext>
            </a:extLst>
          </p:cNvPr>
          <p:cNvSpPr txBox="1"/>
          <p:nvPr/>
        </p:nvSpPr>
        <p:spPr>
          <a:xfrm>
            <a:off x="435197" y="266647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1.2 Oorlog als staatsmonopolie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C34494A-77EC-4600-97ED-6FFFB43F35D4}"/>
              </a:ext>
            </a:extLst>
          </p:cNvPr>
          <p:cNvCxnSpPr>
            <a:cxnSpLocks/>
          </p:cNvCxnSpPr>
          <p:nvPr/>
        </p:nvCxnSpPr>
        <p:spPr>
          <a:xfrm>
            <a:off x="435197" y="1052203"/>
            <a:ext cx="5848350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F69FB42A-5711-4ADA-9E2F-BC92532E3AC4}"/>
              </a:ext>
            </a:extLst>
          </p:cNvPr>
          <p:cNvSpPr txBox="1"/>
          <p:nvPr/>
        </p:nvSpPr>
        <p:spPr>
          <a:xfrm>
            <a:off x="307170" y="1319007"/>
            <a:ext cx="11577637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Het staatsbelang wordt sindsdien verkozen boven het belang van het vorstenhuis </a:t>
            </a:r>
          </a:p>
        </p:txBody>
      </p:sp>
      <p:sp>
        <p:nvSpPr>
          <p:cNvPr id="9" name="Pijl: links 8">
            <a:extLst>
              <a:ext uri="{FF2B5EF4-FFF2-40B4-BE49-F238E27FC236}">
                <a16:creationId xmlns:a16="http://schemas.microsoft.com/office/drawing/2014/main" id="{64EF9498-AF66-4AF9-B688-C3606A9EA51C}"/>
              </a:ext>
            </a:extLst>
          </p:cNvPr>
          <p:cNvSpPr/>
          <p:nvPr/>
        </p:nvSpPr>
        <p:spPr>
          <a:xfrm>
            <a:off x="3926266" y="2679170"/>
            <a:ext cx="3246060" cy="979476"/>
          </a:xfrm>
          <a:prstGeom prst="lef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De visie van Machiavelli</a:t>
            </a:r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1D061F50-2769-4CE4-BD58-85E50FE9C13A}"/>
              </a:ext>
            </a:extLst>
          </p:cNvPr>
          <p:cNvSpPr/>
          <p:nvPr/>
        </p:nvSpPr>
        <p:spPr>
          <a:xfrm>
            <a:off x="3926265" y="4729897"/>
            <a:ext cx="3731835" cy="10759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/>
              <a:t>De eerste vorst die het toepast</a:t>
            </a:r>
          </a:p>
        </p:txBody>
      </p:sp>
      <p:pic>
        <p:nvPicPr>
          <p:cNvPr id="18" name="Picture 4" descr="Afbeeldingsresultaat voor Frederik de grote&quot;">
            <a:extLst>
              <a:ext uri="{FF2B5EF4-FFF2-40B4-BE49-F238E27FC236}">
                <a16:creationId xmlns:a16="http://schemas.microsoft.com/office/drawing/2014/main" id="{E9B7C723-14D8-4D33-B56E-4BE0577F6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084" y="2166009"/>
            <a:ext cx="3216325" cy="4270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A69726B5-543B-454D-BA9D-10F64657D862}"/>
              </a:ext>
            </a:extLst>
          </p:cNvPr>
          <p:cNvSpPr/>
          <p:nvPr/>
        </p:nvSpPr>
        <p:spPr>
          <a:xfrm>
            <a:off x="8614573" y="6082318"/>
            <a:ext cx="2314575" cy="7078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Frederik de Grote van Pruisen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9785">
        <p14:ripple/>
      </p:transition>
    </mc:Choice>
    <mc:Fallback xmlns="">
      <p:transition spd="slow" advTm="59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louis xvi guillotine&quot;">
            <a:extLst>
              <a:ext uri="{FF2B5EF4-FFF2-40B4-BE49-F238E27FC236}">
                <a16:creationId xmlns:a16="http://schemas.microsoft.com/office/drawing/2014/main" id="{2CEF3FD2-ABA3-43EB-BF3D-54D1BFE89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8" r="19756" b="-2"/>
          <a:stretch/>
        </p:blipFill>
        <p:spPr bwMode="auto">
          <a:xfrm>
            <a:off x="5790353" y="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onymous - Prise de la Bastille.jpg">
            <a:extLst>
              <a:ext uri="{FF2B5EF4-FFF2-40B4-BE49-F238E27FC236}">
                <a16:creationId xmlns:a16="http://schemas.microsoft.com/office/drawing/2014/main" id="{D9FEF904-B3BB-4A57-A059-82502CAE1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" r="-2" b="-2"/>
          <a:stretch/>
        </p:blipFill>
        <p:spPr bwMode="auto">
          <a:xfrm>
            <a:off x="0" y="0"/>
            <a:ext cx="9141744" cy="6903261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B69C018-B308-4576-A617-0FA0BDAB0D2C}"/>
              </a:ext>
            </a:extLst>
          </p:cNvPr>
          <p:cNvSpPr txBox="1"/>
          <p:nvPr/>
        </p:nvSpPr>
        <p:spPr>
          <a:xfrm>
            <a:off x="209965" y="170368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1.3 De Franse Revolutie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F2847409-E0F6-4E8D-8F1F-401B827366D8}"/>
              </a:ext>
            </a:extLst>
          </p:cNvPr>
          <p:cNvCxnSpPr>
            <a:cxnSpLocks/>
          </p:cNvCxnSpPr>
          <p:nvPr/>
        </p:nvCxnSpPr>
        <p:spPr>
          <a:xfrm>
            <a:off x="273272" y="889730"/>
            <a:ext cx="6153150" cy="255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0B87F25C-E5F6-4F5D-B19B-487D3C6ABF87}"/>
              </a:ext>
            </a:extLst>
          </p:cNvPr>
          <p:cNvSpPr txBox="1"/>
          <p:nvPr/>
        </p:nvSpPr>
        <p:spPr>
          <a:xfrm>
            <a:off x="273272" y="1213031"/>
            <a:ext cx="9404128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40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Grote veranderingen</a:t>
            </a:r>
            <a:r>
              <a:rPr lang="nl-NL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oorlogsvoering tijdens de Franse Revolutie </a:t>
            </a:r>
          </a:p>
        </p:txBody>
      </p:sp>
      <p:pic>
        <p:nvPicPr>
          <p:cNvPr id="3080" name="Picture 8" descr="Afbeeldingsresultaat voor France flag heart&quot;">
            <a:extLst>
              <a:ext uri="{FF2B5EF4-FFF2-40B4-BE49-F238E27FC236}">
                <a16:creationId xmlns:a16="http://schemas.microsoft.com/office/drawing/2014/main" id="{099BBFFD-15C8-496E-8994-0F6E47A89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7" y="2218626"/>
            <a:ext cx="4448583" cy="40866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Afbeeldingsresultaat voor militaire dienstplicht Napoleon&quot;">
            <a:extLst>
              <a:ext uri="{FF2B5EF4-FFF2-40B4-BE49-F238E27FC236}">
                <a16:creationId xmlns:a16="http://schemas.microsoft.com/office/drawing/2014/main" id="{EDE1227B-9948-4826-922B-FA57A3981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94" y="2158211"/>
            <a:ext cx="6892472" cy="4410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9FCB142C-352C-4D2D-8B4F-97187B9C26E0}"/>
              </a:ext>
            </a:extLst>
          </p:cNvPr>
          <p:cNvSpPr/>
          <p:nvPr/>
        </p:nvSpPr>
        <p:spPr>
          <a:xfrm>
            <a:off x="1095895" y="5857587"/>
            <a:ext cx="2971800" cy="6098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Nationalisme</a:t>
            </a: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0FD9CE4E-D284-4411-987C-0DEF7729196B}"/>
              </a:ext>
            </a:extLst>
          </p:cNvPr>
          <p:cNvSpPr/>
          <p:nvPr/>
        </p:nvSpPr>
        <p:spPr>
          <a:xfrm>
            <a:off x="7265839" y="5857587"/>
            <a:ext cx="2971800" cy="6098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Militaire dienstplicht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1D536881-0AA6-478A-A43D-436AC7F2DED5}"/>
              </a:ext>
            </a:extLst>
          </p:cNvPr>
          <p:cNvSpPr/>
          <p:nvPr/>
        </p:nvSpPr>
        <p:spPr>
          <a:xfrm>
            <a:off x="5029581" y="2218625"/>
            <a:ext cx="2971800" cy="285819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Picture 14" descr="Afbeeldingsresultaat voor Napoleon&quot;">
            <a:extLst>
              <a:ext uri="{FF2B5EF4-FFF2-40B4-BE49-F238E27FC236}">
                <a16:creationId xmlns:a16="http://schemas.microsoft.com/office/drawing/2014/main" id="{FB3D7A33-B253-477A-8A35-FFDF583AD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40" y="2158211"/>
            <a:ext cx="3789834" cy="2821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9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8143">
        <p14:ripple/>
      </p:transition>
    </mc:Choice>
    <mc:Fallback xmlns="">
      <p:transition spd="slow" advTm="58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fbeeldingsresultaat voor spaanse onafhankelijkheidsoorlog&quot;">
            <a:extLst>
              <a:ext uri="{FF2B5EF4-FFF2-40B4-BE49-F238E27FC236}">
                <a16:creationId xmlns:a16="http://schemas.microsoft.com/office/drawing/2014/main" id="{CD6BE384-7443-4497-BD4D-22FE67295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2"/>
          <a:stretch/>
        </p:blipFill>
        <p:spPr bwMode="auto">
          <a:xfrm>
            <a:off x="277790" y="241947"/>
            <a:ext cx="708676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Guerrillastrijders 18e eeuw&quot;">
            <a:extLst>
              <a:ext uri="{FF2B5EF4-FFF2-40B4-BE49-F238E27FC236}">
                <a16:creationId xmlns:a16="http://schemas.microsoft.com/office/drawing/2014/main" id="{B3E471A3-227B-43C3-BF4E-84B76DD13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550" b="-2"/>
          <a:stretch/>
        </p:blipFill>
        <p:spPr bwMode="auto">
          <a:xfrm>
            <a:off x="7499947" y="288329"/>
            <a:ext cx="4370327" cy="61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3D1DCBF-4D6B-45CB-BACF-3CC9A4BA03D4}"/>
              </a:ext>
            </a:extLst>
          </p:cNvPr>
          <p:cNvSpPr txBox="1"/>
          <p:nvPr/>
        </p:nvSpPr>
        <p:spPr>
          <a:xfrm>
            <a:off x="522061" y="408493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Paragraaf 1.3 De Franse Revolutie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E53EB45D-A221-4FC5-8799-9F850E73DDDA}"/>
              </a:ext>
            </a:extLst>
          </p:cNvPr>
          <p:cNvCxnSpPr>
            <a:cxnSpLocks/>
          </p:cNvCxnSpPr>
          <p:nvPr/>
        </p:nvCxnSpPr>
        <p:spPr>
          <a:xfrm>
            <a:off x="522061" y="996691"/>
            <a:ext cx="6153150" cy="255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9724C85C-4842-48F1-B7CD-E244E214FBD5}"/>
              </a:ext>
            </a:extLst>
          </p:cNvPr>
          <p:cNvSpPr/>
          <p:nvPr/>
        </p:nvSpPr>
        <p:spPr>
          <a:xfrm>
            <a:off x="522061" y="1175537"/>
            <a:ext cx="8094125" cy="11525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Napoleon valt ook in 1807 Spanje binnen en daar maken zijn legers kennis met een nieuwe fenomeen: </a:t>
            </a:r>
            <a:r>
              <a:rPr lang="nl-NL" sz="36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 guerrillastrijders </a:t>
            </a:r>
          </a:p>
        </p:txBody>
      </p:sp>
      <p:sp>
        <p:nvSpPr>
          <p:cNvPr id="7" name="Pijl: gekromd omlaag 6">
            <a:extLst>
              <a:ext uri="{FF2B5EF4-FFF2-40B4-BE49-F238E27FC236}">
                <a16:creationId xmlns:a16="http://schemas.microsoft.com/office/drawing/2014/main" id="{0383F189-A48C-4156-86B7-F87DD7B62665}"/>
              </a:ext>
            </a:extLst>
          </p:cNvPr>
          <p:cNvSpPr/>
          <p:nvPr/>
        </p:nvSpPr>
        <p:spPr>
          <a:xfrm>
            <a:off x="7740162" y="849585"/>
            <a:ext cx="1526415" cy="912495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F9594F8F-9353-4A1B-903A-E46BA07BF413}"/>
              </a:ext>
            </a:extLst>
          </p:cNvPr>
          <p:cNvSpPr/>
          <p:nvPr/>
        </p:nvSpPr>
        <p:spPr>
          <a:xfrm>
            <a:off x="444652" y="5743153"/>
            <a:ext cx="10175723" cy="6311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>
                <a:solidFill>
                  <a:schemeClr val="tx1"/>
                </a:solidFill>
              </a:rPr>
              <a:t>Deze guerrillastrijders staan buiten het oorlogsrecht en worden zonder pardon geëxecuteerd 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736868D7-7ED5-40AB-9122-122378541009}"/>
              </a:ext>
            </a:extLst>
          </p:cNvPr>
          <p:cNvSpPr/>
          <p:nvPr/>
        </p:nvSpPr>
        <p:spPr>
          <a:xfrm>
            <a:off x="1009650" y="2570474"/>
            <a:ext cx="3143250" cy="3019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6" descr="Afbeeldingsresultaat voor che guevara&quot;">
            <a:extLst>
              <a:ext uri="{FF2B5EF4-FFF2-40B4-BE49-F238E27FC236}">
                <a16:creationId xmlns:a16="http://schemas.microsoft.com/office/drawing/2014/main" id="{1BE60945-0C4E-4E50-B6A7-9AB4A412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42" y="2509397"/>
            <a:ext cx="2554084" cy="305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44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9187">
        <p14:ripple/>
      </p:transition>
    </mc:Choice>
    <mc:Fallback xmlns="">
      <p:transition spd="slow" advTm="59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4.8|0.8|1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8.2|9.1|2.4|10.3|2.8|19|0.5|5.4|2.2|3.6|5.9|0.6|14.2|4.4|15.4|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2.1|0.6|5.7|4.4|5|1.3|4|10.4|2.8|5.8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7|1|3.4|6|0.8|6.8|11.7|0.7|4.2|2.7|1.2|5.5|4.9|1|2.7|2.7|4.6|4.9|2.2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2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9|3.7|14.1|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7|0.6|6.2|15.6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5|5|0.6|2.7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8.8|3.1|10.6|1.3|7.2|1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3.5|1.3|26.2|1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3.1|1.5|9.2|9.8|0.6|2.2|1.8|1.4|7.2|5.9|5.1|0.8|7.5|5.5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9|2.3|1.2|2.6|19.8|0.8|2.4|5.8|0.6|3.4|2.2|1.8"/>
</p:tagLst>
</file>

<file path=ppt/theme/theme1.xml><?xml version="1.0" encoding="utf-8"?>
<a:theme xmlns:a="http://schemas.openxmlformats.org/drawingml/2006/main" name="Pakket">
  <a:themeElements>
    <a:clrScheme name="Pak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511</Words>
  <Application>Microsoft Office PowerPoint</Application>
  <PresentationFormat>Breedbeeld</PresentationFormat>
  <Paragraphs>68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Arabic Typesetting</vt:lpstr>
      <vt:lpstr>Arial</vt:lpstr>
      <vt:lpstr>Courier New</vt:lpstr>
      <vt:lpstr>Gill Sans MT</vt:lpstr>
      <vt:lpstr>Pakket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Floris Betlem</dc:creator>
  <cp:lastModifiedBy>albert</cp:lastModifiedBy>
  <cp:revision>51</cp:revision>
  <dcterms:created xsi:type="dcterms:W3CDTF">2019-12-23T14:24:16Z</dcterms:created>
  <dcterms:modified xsi:type="dcterms:W3CDTF">2020-02-20T16:03:29Z</dcterms:modified>
</cp:coreProperties>
</file>