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88" r:id="rId4"/>
    <p:sldId id="29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5" r:id="rId15"/>
    <p:sldId id="289" r:id="rId16"/>
    <p:sldId id="267" r:id="rId17"/>
    <p:sldId id="268" r:id="rId18"/>
    <p:sldId id="269" r:id="rId19"/>
    <p:sldId id="270" r:id="rId20"/>
    <p:sldId id="271" r:id="rId21"/>
    <p:sldId id="272" r:id="rId22"/>
    <p:sldId id="286" r:id="rId23"/>
    <p:sldId id="273" r:id="rId24"/>
    <p:sldId id="275" r:id="rId25"/>
    <p:sldId id="276" r:id="rId26"/>
    <p:sldId id="274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is Betlem" initials="FB" lastIdx="3" clrIdx="0">
    <p:extLst>
      <p:ext uri="{19B8F6BF-5375-455C-9EA6-DF929625EA0E}">
        <p15:presenceInfo xmlns:p15="http://schemas.microsoft.com/office/powerpoint/2012/main" userId="S::BMF@regiocollege.nl::b9551214-143e-43f0-97e5-5b0b7986f1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D578-80D9-4D9C-BEBE-37B469FF365C}" type="datetimeFigureOut">
              <a:rPr lang="nl-NL" smtClean="0"/>
              <a:t>20-2-2020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74EC-DF41-4B14-944E-F1965BAAE6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5320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D578-80D9-4D9C-BEBE-37B469FF365C}" type="datetimeFigureOut">
              <a:rPr lang="nl-NL" smtClean="0"/>
              <a:t>20-2-2020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74EC-DF41-4B14-944E-F1965BAAE6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813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D578-80D9-4D9C-BEBE-37B469FF365C}" type="datetimeFigureOut">
              <a:rPr lang="nl-NL" smtClean="0"/>
              <a:t>20-2-2020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74EC-DF41-4B14-944E-F1965BAAE6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131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D578-80D9-4D9C-BEBE-37B469FF365C}" type="datetimeFigureOut">
              <a:rPr lang="nl-NL" smtClean="0"/>
              <a:t>20-2-2020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74EC-DF41-4B14-944E-F1965BAAE6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777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D578-80D9-4D9C-BEBE-37B469FF365C}" type="datetimeFigureOut">
              <a:rPr lang="nl-NL" smtClean="0"/>
              <a:t>20-2-2020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74EC-DF41-4B14-944E-F1965BAAE6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0004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D578-80D9-4D9C-BEBE-37B469FF365C}" type="datetimeFigureOut">
              <a:rPr lang="nl-NL" smtClean="0"/>
              <a:t>20-2-2020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74EC-DF41-4B14-944E-F1965BAAE6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132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D578-80D9-4D9C-BEBE-37B469FF365C}" type="datetimeFigureOut">
              <a:rPr lang="nl-NL" smtClean="0"/>
              <a:t>20-2-2020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74EC-DF41-4B14-944E-F1965BAAE68A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27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D578-80D9-4D9C-BEBE-37B469FF365C}" type="datetimeFigureOut">
              <a:rPr lang="nl-NL" smtClean="0"/>
              <a:t>20-2-2020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74EC-DF41-4B14-944E-F1965BAAE6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3216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D578-80D9-4D9C-BEBE-37B469FF365C}" type="datetimeFigureOut">
              <a:rPr lang="nl-NL" smtClean="0"/>
              <a:t>20-2-2020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74EC-DF41-4B14-944E-F1965BAAE6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216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D578-80D9-4D9C-BEBE-37B469FF365C}" type="datetimeFigureOut">
              <a:rPr lang="nl-NL" smtClean="0"/>
              <a:t>20-2-2020</a:t>
            </a:fld>
            <a:endParaRPr lang="nl-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74EC-DF41-4B14-944E-F1965BAAE6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7142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F40D578-80D9-4D9C-BEBE-37B469FF365C}" type="datetimeFigureOut">
              <a:rPr lang="nl-NL" smtClean="0"/>
              <a:t>20-2-2020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74EC-DF41-4B14-944E-F1965BAAE6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242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F40D578-80D9-4D9C-BEBE-37B469FF365C}" type="datetimeFigureOut">
              <a:rPr lang="nl-NL" smtClean="0"/>
              <a:t>20-2-2020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62274EC-DF41-4B14-944E-F1965BAAE6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207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24" descr="Afbeeldingsresultaat voor British palestine">
            <a:extLst>
              <a:ext uri="{FF2B5EF4-FFF2-40B4-BE49-F238E27FC236}">
                <a16:creationId xmlns:a16="http://schemas.microsoft.com/office/drawing/2014/main" id="{E57EA8ED-8E5F-4204-BC47-AD3CF08FD4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8" r="4" b="14747"/>
          <a:stretch/>
        </p:blipFill>
        <p:spPr bwMode="auto">
          <a:xfrm>
            <a:off x="0" y="0"/>
            <a:ext cx="6095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General Sir Edmund Allenby entering Jerusalem, 11 December 1917">
            <a:extLst>
              <a:ext uri="{FF2B5EF4-FFF2-40B4-BE49-F238E27FC236}">
                <a16:creationId xmlns:a16="http://schemas.microsoft.com/office/drawing/2014/main" id="{965DF7A1-765A-4875-A3EC-93B3485E1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8" r="5461" b="-1"/>
          <a:stretch/>
        </p:blipFill>
        <p:spPr bwMode="auto">
          <a:xfrm>
            <a:off x="6095999" y="10"/>
            <a:ext cx="6096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1829AE63-CCB0-4F55-8773-067F40799B72}"/>
              </a:ext>
            </a:extLst>
          </p:cNvPr>
          <p:cNvSpPr txBox="1"/>
          <p:nvPr/>
        </p:nvSpPr>
        <p:spPr>
          <a:xfrm>
            <a:off x="2114550" y="1963199"/>
            <a:ext cx="8991600" cy="1645920"/>
          </a:xfrm>
          <a:prstGeom prst="rect">
            <a:avLst/>
          </a:prstGeo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700" b="1" cap="all" spc="200" dirty="0" err="1">
                <a:latin typeface="+mj-lt"/>
                <a:ea typeface="+mj-ea"/>
                <a:cs typeface="+mj-cs"/>
              </a:rPr>
              <a:t>Hoofdstuk</a:t>
            </a:r>
            <a:r>
              <a:rPr lang="en-US" sz="2700" b="1" cap="all" spc="200" dirty="0">
                <a:latin typeface="+mj-lt"/>
                <a:ea typeface="+mj-ea"/>
                <a:cs typeface="+mj-cs"/>
              </a:rPr>
              <a:t> 2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700" b="1" cap="all" spc="200" dirty="0">
                <a:latin typeface="+mj-lt"/>
                <a:ea typeface="+mj-ea"/>
                <a:cs typeface="+mj-cs"/>
              </a:rPr>
              <a:t>Brits </a:t>
            </a:r>
            <a:r>
              <a:rPr lang="en-US" sz="2700" b="1" cap="all" spc="200" dirty="0" err="1">
                <a:latin typeface="+mj-lt"/>
                <a:ea typeface="+mj-ea"/>
                <a:cs typeface="+mj-cs"/>
              </a:rPr>
              <a:t>Palestina</a:t>
            </a:r>
            <a:r>
              <a:rPr lang="en-US" sz="2700" b="1" cap="all" spc="200" dirty="0">
                <a:latin typeface="+mj-lt"/>
                <a:ea typeface="+mj-ea"/>
                <a:cs typeface="+mj-cs"/>
              </a:rPr>
              <a:t> </a:t>
            </a:r>
            <a:r>
              <a:rPr lang="en-US" sz="2700" b="1" cap="all" spc="200" dirty="0" err="1">
                <a:latin typeface="+mj-lt"/>
                <a:ea typeface="+mj-ea"/>
                <a:cs typeface="+mj-cs"/>
              </a:rPr>
              <a:t>en</a:t>
            </a:r>
            <a:r>
              <a:rPr lang="en-US" sz="2700" b="1" cap="all" spc="200" dirty="0">
                <a:latin typeface="+mj-lt"/>
                <a:ea typeface="+mj-ea"/>
                <a:cs typeface="+mj-cs"/>
              </a:rPr>
              <a:t> het </a:t>
            </a:r>
            <a:r>
              <a:rPr lang="en-US" sz="2700" b="1" cap="all" spc="200" dirty="0" err="1">
                <a:latin typeface="+mj-lt"/>
                <a:ea typeface="+mj-ea"/>
                <a:cs typeface="+mj-cs"/>
              </a:rPr>
              <a:t>ontstaan</a:t>
            </a:r>
            <a:r>
              <a:rPr lang="en-US" sz="2700" b="1" cap="all" spc="200" dirty="0">
                <a:latin typeface="+mj-lt"/>
                <a:ea typeface="+mj-ea"/>
                <a:cs typeface="+mj-cs"/>
              </a:rPr>
              <a:t> van de </a:t>
            </a:r>
            <a:r>
              <a:rPr lang="en-US" sz="2700" b="1" cap="all" spc="200" dirty="0" err="1">
                <a:latin typeface="+mj-lt"/>
                <a:ea typeface="+mj-ea"/>
                <a:cs typeface="+mj-cs"/>
              </a:rPr>
              <a:t>staat</a:t>
            </a:r>
            <a:r>
              <a:rPr lang="en-US" sz="2700" b="1" cap="all" spc="200" dirty="0">
                <a:latin typeface="+mj-lt"/>
                <a:ea typeface="+mj-ea"/>
                <a:cs typeface="+mj-cs"/>
              </a:rPr>
              <a:t> </a:t>
            </a:r>
            <a:r>
              <a:rPr lang="en-US" sz="2700" b="1" cap="all" spc="200" dirty="0" err="1">
                <a:latin typeface="+mj-lt"/>
                <a:ea typeface="+mj-ea"/>
                <a:cs typeface="+mj-cs"/>
              </a:rPr>
              <a:t>Israël</a:t>
            </a:r>
            <a:r>
              <a:rPr lang="en-US" sz="2700" b="1" cap="all" spc="200" dirty="0"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9382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0D4444-BB54-4286-B31E-A574EFFDF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886" y="475989"/>
            <a:ext cx="7729728" cy="1188720"/>
          </a:xfrm>
        </p:spPr>
        <p:txBody>
          <a:bodyPr/>
          <a:lstStyle/>
          <a:p>
            <a:r>
              <a:rPr lang="nl-NL" dirty="0"/>
              <a:t>2.2 De </a:t>
            </a:r>
            <a:r>
              <a:rPr lang="nl-NL" dirty="0" err="1"/>
              <a:t>Balfour</a:t>
            </a:r>
            <a:r>
              <a:rPr lang="nl-NL" dirty="0"/>
              <a:t>-verklaring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CEE152-793F-4131-A799-42651F6D5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1" y="2237993"/>
            <a:ext cx="11496674" cy="3886581"/>
          </a:xfrm>
        </p:spPr>
        <p:txBody>
          <a:bodyPr>
            <a:normAutofit/>
          </a:bodyPr>
          <a:lstStyle/>
          <a:p>
            <a:pPr fontAlgn="base"/>
            <a:r>
              <a:rPr lang="nl-NL" sz="2400" dirty="0"/>
              <a:t>De Ottomanen willen de Joden géén land geven. Bang voor onrust met de lokale Arabische bevolking </a:t>
            </a:r>
            <a:r>
              <a:rPr lang="en-US" sz="2400" dirty="0"/>
              <a:t>​</a:t>
            </a:r>
          </a:p>
          <a:p>
            <a:pPr fontAlgn="base"/>
            <a:endParaRPr lang="nl-NL" sz="2400" dirty="0"/>
          </a:p>
          <a:p>
            <a:pPr fontAlgn="base"/>
            <a:r>
              <a:rPr lang="nl-NL" sz="2400" dirty="0"/>
              <a:t>Ook andere zionisten zijn bevreesd voor een conflict tussen Joden en Arabieren </a:t>
            </a:r>
            <a:r>
              <a:rPr lang="en-US" sz="2400" dirty="0"/>
              <a:t>​</a:t>
            </a:r>
          </a:p>
          <a:p>
            <a:pPr fontAlgn="base"/>
            <a:endParaRPr lang="nl-NL" sz="2400" dirty="0"/>
          </a:p>
          <a:p>
            <a:pPr fontAlgn="base"/>
            <a:r>
              <a:rPr lang="nl-NL" sz="2400" dirty="0"/>
              <a:t>Verandering nadat Palestina onder Britse invloed komt - De </a:t>
            </a:r>
            <a:r>
              <a:rPr lang="nl-NL" sz="2400" dirty="0" err="1"/>
              <a:t>Balfour</a:t>
            </a:r>
            <a:r>
              <a:rPr lang="nl-NL" sz="2400" dirty="0"/>
              <a:t>-verklaring 1917</a:t>
            </a:r>
            <a:r>
              <a:rPr lang="en-US" sz="2400" dirty="0"/>
              <a:t>​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0350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beeldingsresultaat voor Balfour-verklaring">
            <a:extLst>
              <a:ext uri="{FF2B5EF4-FFF2-40B4-BE49-F238E27FC236}">
                <a16:creationId xmlns:a16="http://schemas.microsoft.com/office/drawing/2014/main" id="{F87E899E-8F64-4628-811C-1A534710BC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/>
          <a:stretch/>
        </p:blipFill>
        <p:spPr bwMode="auto">
          <a:xfrm>
            <a:off x="20" y="629920"/>
            <a:ext cx="12191980" cy="622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DB59DE8-09EF-4E0A-A795-1F760D9251B9}"/>
              </a:ext>
            </a:extLst>
          </p:cNvPr>
          <p:cNvSpPr txBox="1"/>
          <p:nvPr/>
        </p:nvSpPr>
        <p:spPr>
          <a:xfrm>
            <a:off x="3253105" y="7112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De </a:t>
            </a:r>
            <a:r>
              <a:rPr lang="nl-NL" sz="2400" b="1" dirty="0" err="1"/>
              <a:t>Balfour</a:t>
            </a:r>
            <a:r>
              <a:rPr lang="nl-NL" sz="2400" b="1" dirty="0"/>
              <a:t>-verklaring uit 1917</a:t>
            </a:r>
          </a:p>
        </p:txBody>
      </p:sp>
    </p:spTree>
    <p:extLst>
      <p:ext uri="{BB962C8B-B14F-4D97-AF65-F5344CB8AC3E}">
        <p14:creationId xmlns:p14="http://schemas.microsoft.com/office/powerpoint/2010/main" val="2495179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EE8E6E-0A6F-4A28-823D-C9807141C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875" y="1990724"/>
            <a:ext cx="11487150" cy="4371975"/>
          </a:xfrm>
        </p:spPr>
        <p:txBody>
          <a:bodyPr>
            <a:normAutofit/>
          </a:bodyPr>
          <a:lstStyle/>
          <a:p>
            <a:pPr fontAlgn="base"/>
            <a:r>
              <a:rPr lang="nl-NL" sz="2400" dirty="0"/>
              <a:t>Waarom de </a:t>
            </a:r>
            <a:r>
              <a:rPr lang="nl-NL" sz="2400" dirty="0" err="1"/>
              <a:t>Balfour</a:t>
            </a:r>
            <a:r>
              <a:rPr lang="nl-NL" sz="2400" dirty="0"/>
              <a:t>-verklaring?​</a:t>
            </a:r>
          </a:p>
          <a:p>
            <a:pPr marL="0" indent="0" fontAlgn="base">
              <a:buNone/>
            </a:pPr>
            <a:r>
              <a:rPr lang="nl-NL" sz="2400" dirty="0"/>
              <a:t>1. Medelijden met slachtoffers antisemitisme​ </a:t>
            </a:r>
          </a:p>
          <a:p>
            <a:pPr marL="0" indent="0" fontAlgn="base">
              <a:buNone/>
            </a:pPr>
            <a:r>
              <a:rPr lang="nl-NL" sz="2400" dirty="0"/>
              <a:t>2. Financiële nood tijdens en na de Eerste Wereldoorlog – bijv. leningen Joodse bankiers </a:t>
            </a:r>
          </a:p>
          <a:p>
            <a:pPr marL="0" indent="0" fontAlgn="base">
              <a:buNone/>
            </a:pPr>
            <a:r>
              <a:rPr lang="nl-NL" sz="2400" dirty="0"/>
              <a:t>3. Bondgenoot in het Midden-Oosten​</a:t>
            </a:r>
          </a:p>
          <a:p>
            <a:pPr marL="0" indent="0" fontAlgn="base">
              <a:buNone/>
            </a:pPr>
            <a:r>
              <a:rPr lang="nl-NL" sz="2400" dirty="0"/>
              <a:t>4. Invloedrijke zionist Chaim </a:t>
            </a:r>
            <a:r>
              <a:rPr lang="nl-NL" sz="2400" dirty="0" err="1"/>
              <a:t>Weizmann</a:t>
            </a:r>
            <a:r>
              <a:rPr lang="nl-NL" sz="2400" dirty="0"/>
              <a:t> helpt de Britten met het vervaardigen van explosieven</a:t>
            </a:r>
          </a:p>
          <a:p>
            <a:pPr marL="0" indent="0" fontAlgn="base">
              <a:buNone/>
            </a:pPr>
            <a:endParaRPr lang="nl-NL" sz="2400" dirty="0"/>
          </a:p>
          <a:p>
            <a:pPr fontAlgn="base"/>
            <a:r>
              <a:rPr lang="nl-NL" sz="2400" dirty="0"/>
              <a:t>Nog géén stichting van een staat, het is meer een 'tehuis’ met respect voor de lokale Arabische bevolking​</a:t>
            </a:r>
          </a:p>
          <a:p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5AA2AB6-58F1-48CE-B86F-AA90F2EB2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437" y="412750"/>
            <a:ext cx="7731125" cy="1187450"/>
          </a:xfrm>
        </p:spPr>
        <p:txBody>
          <a:bodyPr/>
          <a:lstStyle/>
          <a:p>
            <a:r>
              <a:rPr lang="nl-NL" dirty="0"/>
              <a:t>2.2 De </a:t>
            </a:r>
            <a:r>
              <a:rPr lang="nl-NL" dirty="0" err="1"/>
              <a:t>Balfour</a:t>
            </a:r>
            <a:r>
              <a:rPr lang="nl-NL" dirty="0"/>
              <a:t>-verklaring</a:t>
            </a:r>
          </a:p>
        </p:txBody>
      </p:sp>
    </p:spTree>
    <p:extLst>
      <p:ext uri="{BB962C8B-B14F-4D97-AF65-F5344CB8AC3E}">
        <p14:creationId xmlns:p14="http://schemas.microsoft.com/office/powerpoint/2010/main" val="2083793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lbert Einstein And Chaim Weizmann">
            <a:extLst>
              <a:ext uri="{FF2B5EF4-FFF2-40B4-BE49-F238E27FC236}">
                <a16:creationId xmlns:a16="http://schemas.microsoft.com/office/drawing/2014/main" id="{94E0D995-CB62-4337-9A70-9FE28E39E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4242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lbert Einstein And Chaim Weizmann">
            <a:extLst>
              <a:ext uri="{FF2B5EF4-FFF2-40B4-BE49-F238E27FC236}">
                <a16:creationId xmlns:a16="http://schemas.microsoft.com/office/drawing/2014/main" id="{57B3FA4F-5A60-4F79-A123-9C4902FF8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3576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erelateerde afbeelding">
            <a:extLst>
              <a:ext uri="{FF2B5EF4-FFF2-40B4-BE49-F238E27FC236}">
                <a16:creationId xmlns:a16="http://schemas.microsoft.com/office/drawing/2014/main" id="{D6F0E072-1A77-48D8-943E-D5367C9CC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800" y="469446"/>
            <a:ext cx="8952775" cy="621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B474858-87BE-4AC4-A76C-8281D5323499}"/>
              </a:ext>
            </a:extLst>
          </p:cNvPr>
          <p:cNvSpPr txBox="1"/>
          <p:nvPr/>
        </p:nvSpPr>
        <p:spPr>
          <a:xfrm>
            <a:off x="2263911" y="0"/>
            <a:ext cx="9398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Chaim </a:t>
            </a:r>
            <a:r>
              <a:rPr lang="nl-NL" sz="2000" b="1" dirty="0" err="1"/>
              <a:t>Weizmann</a:t>
            </a:r>
            <a:r>
              <a:rPr lang="nl-NL" sz="2000" b="1" dirty="0"/>
              <a:t> (rechts) met Albert Einstein (links) in 1921</a:t>
            </a:r>
          </a:p>
        </p:txBody>
      </p:sp>
    </p:spTree>
    <p:extLst>
      <p:ext uri="{BB962C8B-B14F-4D97-AF65-F5344CB8AC3E}">
        <p14:creationId xmlns:p14="http://schemas.microsoft.com/office/powerpoint/2010/main" val="3176737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02B66B-BFF4-4B67-870A-D86881206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85057"/>
            <a:ext cx="7729728" cy="834118"/>
          </a:xfrm>
        </p:spPr>
        <p:txBody>
          <a:bodyPr/>
          <a:lstStyle/>
          <a:p>
            <a:r>
              <a:rPr lang="nl-NL" dirty="0"/>
              <a:t>2.3 Brits Mandaat (1920-1947)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BB752B-A8EE-4D2F-A5C0-85F1E4BEE2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0225" y="925286"/>
            <a:ext cx="10725150" cy="5932714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endParaRPr lang="nl-NL" sz="2600" dirty="0"/>
          </a:p>
          <a:p>
            <a:pPr fontAlgn="base"/>
            <a:r>
              <a:rPr lang="nl-NL" sz="2400" dirty="0"/>
              <a:t>In 1922 krijgt Groot-Brittannië een mandaat van de Volkenbond om Palestina te besturen</a:t>
            </a:r>
          </a:p>
          <a:p>
            <a:pPr marL="0" indent="0" fontAlgn="base">
              <a:buNone/>
            </a:pPr>
            <a:endParaRPr lang="nl-NL" sz="2400" dirty="0"/>
          </a:p>
          <a:p>
            <a:pPr fontAlgn="base"/>
            <a:r>
              <a:rPr lang="nl-NL" sz="2400" dirty="0"/>
              <a:t>Joden kunnen nu voor het eerst massaal naar Palestina immigreren ​</a:t>
            </a:r>
          </a:p>
          <a:p>
            <a:pPr fontAlgn="base"/>
            <a:endParaRPr lang="nl-NL" sz="2400" dirty="0"/>
          </a:p>
          <a:p>
            <a:pPr fontAlgn="base"/>
            <a:r>
              <a:rPr lang="nl-NL" sz="2400" dirty="0"/>
              <a:t>De Joodse immigranten zorgen voor meer welvaart  - ze nemen kapitaal en kennis mee </a:t>
            </a:r>
          </a:p>
          <a:p>
            <a:pPr marL="0" indent="0" fontAlgn="base">
              <a:buNone/>
            </a:pPr>
            <a:endParaRPr lang="nl-NL" sz="2400" dirty="0"/>
          </a:p>
          <a:p>
            <a:pPr fontAlgn="base"/>
            <a:r>
              <a:rPr lang="nl-NL" sz="2400" dirty="0"/>
              <a:t>Ontstaat een spanningsveld tussen de Joden en Arabieren ​- Britten proberen de immigratie van Joden te beperken</a:t>
            </a:r>
          </a:p>
          <a:p>
            <a:pPr marL="0" indent="0" fontAlgn="base">
              <a:buNone/>
            </a:pPr>
            <a:endParaRPr lang="nl-NL" sz="2400" dirty="0"/>
          </a:p>
          <a:p>
            <a:pPr fontAlgn="base"/>
            <a:r>
              <a:rPr lang="nl-NL" sz="2400" dirty="0"/>
              <a:t>Antisemitisme (Nazi-Duitsland) jaren 30 in Europa zorgt juist voor een groei van Joodse immigranten​</a:t>
            </a:r>
          </a:p>
          <a:p>
            <a:pPr marL="0" indent="0" fontAlgn="base">
              <a:buNone/>
            </a:pPr>
            <a:endParaRPr lang="nl-NL" sz="2400" dirty="0"/>
          </a:p>
          <a:p>
            <a:pPr fontAlgn="base"/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6743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brits mandaat palestina">
            <a:extLst>
              <a:ext uri="{FF2B5EF4-FFF2-40B4-BE49-F238E27FC236}">
                <a16:creationId xmlns:a16="http://schemas.microsoft.com/office/drawing/2014/main" id="{CE12600A-DBDD-4B10-A8C4-0951A7854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906" y="1584585"/>
            <a:ext cx="6148048" cy="368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6C1EAB2-66B1-4D5E-979D-B72DE1593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454219" y="1142999"/>
            <a:ext cx="0" cy="4572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Gerelateerde afbeelding">
            <a:extLst>
              <a:ext uri="{FF2B5EF4-FFF2-40B4-BE49-F238E27FC236}">
                <a16:creationId xmlns:a16="http://schemas.microsoft.com/office/drawing/2014/main" id="{C64A3A19-B336-45A5-A8DA-401AC4354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6730" y="1175246"/>
            <a:ext cx="3667120" cy="551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48FA7E7-07C8-4FD1-9A99-DC826B7FF609}"/>
              </a:ext>
            </a:extLst>
          </p:cNvPr>
          <p:cNvSpPr txBox="1"/>
          <p:nvPr/>
        </p:nvSpPr>
        <p:spPr>
          <a:xfrm>
            <a:off x="955040" y="467360"/>
            <a:ext cx="6048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Verdeling van gebieden in het Midden-Oosten tussen de Fransen en de Britten na de Eerste Wereldoorlog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BFF357A-CD8F-45B5-A931-7C9BE1F56AB9}"/>
              </a:ext>
            </a:extLst>
          </p:cNvPr>
          <p:cNvSpPr txBox="1"/>
          <p:nvPr/>
        </p:nvSpPr>
        <p:spPr>
          <a:xfrm>
            <a:off x="8086730" y="171450"/>
            <a:ext cx="4571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 Britse mandaatgebieden Palestina en </a:t>
            </a:r>
            <a:r>
              <a:rPr lang="nl-NL" dirty="0" err="1"/>
              <a:t>Transjordanië</a:t>
            </a:r>
            <a:r>
              <a:rPr lang="nl-NL" dirty="0"/>
              <a:t>.  Alleen in Palestina mochten</a:t>
            </a:r>
          </a:p>
          <a:p>
            <a:r>
              <a:rPr lang="nl-NL" dirty="0"/>
              <a:t>Joden zich vestigen </a:t>
            </a:r>
          </a:p>
        </p:txBody>
      </p:sp>
    </p:spTree>
    <p:extLst>
      <p:ext uri="{BB962C8B-B14F-4D97-AF65-F5344CB8AC3E}">
        <p14:creationId xmlns:p14="http://schemas.microsoft.com/office/powerpoint/2010/main" val="3608745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6/60/Jewish_immigration_to_Mandatory_Palestine_%281920-1945%29.jpg/1920px-Jewish_immigration_to_Mandatory_Palestine_%281920-1945%29.jpg">
            <a:extLst>
              <a:ext uri="{FF2B5EF4-FFF2-40B4-BE49-F238E27FC236}">
                <a16:creationId xmlns:a16="http://schemas.microsoft.com/office/drawing/2014/main" id="{F4DC6D18-5B9A-4A16-856E-4E6FE2149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24" y="645160"/>
            <a:ext cx="11811001" cy="556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723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1786CA8-0AB4-4FBC-BBE0-356C54E20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48000" y="-2286000"/>
            <a:ext cx="6096000" cy="12192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5F9EF6E-0425-415B-9F42-0BD2DAA6D8F7}"/>
              </a:ext>
            </a:extLst>
          </p:cNvPr>
          <p:cNvSpPr txBox="1"/>
          <p:nvPr/>
        </p:nvSpPr>
        <p:spPr>
          <a:xfrm>
            <a:off x="156845" y="122555"/>
            <a:ext cx="1053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De verhouding tussen Joden en Arabieren in Brits Palestina</a:t>
            </a:r>
          </a:p>
        </p:txBody>
      </p:sp>
    </p:spTree>
    <p:extLst>
      <p:ext uri="{BB962C8B-B14F-4D97-AF65-F5344CB8AC3E}">
        <p14:creationId xmlns:p14="http://schemas.microsoft.com/office/powerpoint/2010/main" val="4194316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 met persoon, buiten, foto&#10;&#10;Automatisch gegenereerde beschrijving">
            <a:extLst>
              <a:ext uri="{FF2B5EF4-FFF2-40B4-BE49-F238E27FC236}">
                <a16:creationId xmlns:a16="http://schemas.microsoft.com/office/drawing/2014/main" id="{F5410DEA-65B3-4B59-82A8-2A070D2F5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r="14354" b="-1"/>
          <a:stretch/>
        </p:blipFill>
        <p:spPr bwMode="auto">
          <a:xfrm>
            <a:off x="1232011" y="965200"/>
            <a:ext cx="4542254" cy="492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16F97B9-23C6-4EF1-AED7-D5E3C26A6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096000" y="1142999"/>
            <a:ext cx="0" cy="4572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Afbeeldingsresultaat voor aliyah palestine">
            <a:extLst>
              <a:ext uri="{FF2B5EF4-FFF2-40B4-BE49-F238E27FC236}">
                <a16:creationId xmlns:a16="http://schemas.microsoft.com/office/drawing/2014/main" id="{E6B06BDE-B3D3-48E0-82FC-53F06D37C8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9" r="7226" b="-1"/>
          <a:stretch/>
        </p:blipFill>
        <p:spPr bwMode="auto">
          <a:xfrm>
            <a:off x="6417734" y="965201"/>
            <a:ext cx="4542238" cy="492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5E25B56-8BAC-4890-9886-8749DC3CB7F1}"/>
              </a:ext>
            </a:extLst>
          </p:cNvPr>
          <p:cNvSpPr txBox="1"/>
          <p:nvPr/>
        </p:nvSpPr>
        <p:spPr>
          <a:xfrm>
            <a:off x="1972945" y="274320"/>
            <a:ext cx="8717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Joden die immigreren naar Palestina (dit wordt ook wel de ‘</a:t>
            </a:r>
            <a:r>
              <a:rPr lang="nl-NL" sz="2000" dirty="0" err="1"/>
              <a:t>Aliyah</a:t>
            </a:r>
            <a:r>
              <a:rPr lang="nl-NL" sz="2000" dirty="0"/>
              <a:t>’ genoemd)</a:t>
            </a:r>
          </a:p>
        </p:txBody>
      </p:sp>
    </p:spTree>
    <p:extLst>
      <p:ext uri="{BB962C8B-B14F-4D97-AF65-F5344CB8AC3E}">
        <p14:creationId xmlns:p14="http://schemas.microsoft.com/office/powerpoint/2010/main" val="1067419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29C1C-C602-499F-88F9-320CD38B9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411" y="183642"/>
            <a:ext cx="7729728" cy="1188720"/>
          </a:xfrm>
        </p:spPr>
        <p:txBody>
          <a:bodyPr/>
          <a:lstStyle/>
          <a:p>
            <a:r>
              <a:rPr lang="nl-NL" dirty="0"/>
              <a:t>2.3 Brits Mandaat (1920-1947)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D40AA2-9162-4D16-A408-9BCFD98EBE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1975" y="1600200"/>
            <a:ext cx="11353799" cy="4838699"/>
          </a:xfrm>
        </p:spPr>
        <p:txBody>
          <a:bodyPr>
            <a:normAutofit/>
          </a:bodyPr>
          <a:lstStyle/>
          <a:p>
            <a:pPr fontAlgn="base"/>
            <a:r>
              <a:rPr lang="nl-NL" sz="2400" dirty="0"/>
              <a:t>Arabische nationalisme komt op jaren 20</a:t>
            </a:r>
            <a:r>
              <a:rPr lang="en-US" sz="2400" dirty="0"/>
              <a:t>​ </a:t>
            </a:r>
          </a:p>
          <a:p>
            <a:pPr fontAlgn="base"/>
            <a:endParaRPr lang="en-US" sz="2400" dirty="0"/>
          </a:p>
          <a:p>
            <a:pPr fontAlgn="base"/>
            <a:r>
              <a:rPr lang="en-US" sz="2400" dirty="0" err="1"/>
              <a:t>Spanningen</a:t>
            </a:r>
            <a:r>
              <a:rPr lang="en-US" sz="2400" dirty="0"/>
              <a:t> </a:t>
            </a:r>
            <a:r>
              <a:rPr lang="en-US" sz="2400" dirty="0" err="1"/>
              <a:t>tussen</a:t>
            </a:r>
            <a:r>
              <a:rPr lang="en-US" sz="2400" dirty="0"/>
              <a:t> de </a:t>
            </a:r>
            <a:r>
              <a:rPr lang="en-US" sz="2400" dirty="0" err="1"/>
              <a:t>Joden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Arabieren</a:t>
            </a:r>
            <a:r>
              <a:rPr lang="en-US" sz="2400" dirty="0"/>
              <a:t> </a:t>
            </a:r>
            <a:r>
              <a:rPr lang="en-US" sz="2400" dirty="0" err="1"/>
              <a:t>lopen</a:t>
            </a:r>
            <a:r>
              <a:rPr lang="en-US" sz="2400" dirty="0"/>
              <a:t> in de </a:t>
            </a:r>
            <a:r>
              <a:rPr lang="en-US" sz="2400" dirty="0" err="1"/>
              <a:t>jaren</a:t>
            </a:r>
            <a:r>
              <a:rPr lang="en-US" sz="2400" dirty="0"/>
              <a:t> 20 </a:t>
            </a:r>
            <a:r>
              <a:rPr lang="en-US" sz="2400" dirty="0" err="1"/>
              <a:t>verder</a:t>
            </a:r>
            <a:r>
              <a:rPr lang="en-US" sz="2400" dirty="0"/>
              <a:t> op</a:t>
            </a:r>
          </a:p>
          <a:p>
            <a:pPr marL="0" indent="0" fontAlgn="base">
              <a:buNone/>
            </a:pPr>
            <a:endParaRPr lang="nl-NL" sz="2400" dirty="0"/>
          </a:p>
          <a:p>
            <a:pPr fontAlgn="base"/>
            <a:r>
              <a:rPr lang="nl-NL" sz="2400" dirty="0"/>
              <a:t>Dieptepunt Bloedbad van Hebron 1929 </a:t>
            </a:r>
            <a:r>
              <a:rPr lang="en-US" sz="2400" dirty="0"/>
              <a:t>​</a:t>
            </a:r>
          </a:p>
          <a:p>
            <a:pPr marL="0" indent="0" fontAlgn="base">
              <a:buNone/>
            </a:pPr>
            <a:endParaRPr lang="nl-NL" sz="2400" dirty="0"/>
          </a:p>
          <a:p>
            <a:pPr fontAlgn="base"/>
            <a:r>
              <a:rPr lang="nl-NL" sz="2400" dirty="0"/>
              <a:t>Burgeroorlog breekt uit in 1936</a:t>
            </a:r>
            <a:r>
              <a:rPr lang="en-US" sz="2400" dirty="0"/>
              <a:t>​ - </a:t>
            </a:r>
            <a:r>
              <a:rPr lang="en-US" sz="2400" dirty="0" err="1"/>
              <a:t>ook</a:t>
            </a:r>
            <a:r>
              <a:rPr lang="en-US" sz="2400" dirty="0"/>
              <a:t> </a:t>
            </a:r>
            <a:r>
              <a:rPr lang="en-US" sz="2400" dirty="0" err="1"/>
              <a:t>wel</a:t>
            </a:r>
            <a:r>
              <a:rPr lang="en-US" sz="2400" dirty="0"/>
              <a:t> de </a:t>
            </a:r>
            <a:r>
              <a:rPr lang="en-US" sz="2400" dirty="0" err="1"/>
              <a:t>Arabische</a:t>
            </a:r>
            <a:r>
              <a:rPr lang="en-US" sz="2400" dirty="0"/>
              <a:t> </a:t>
            </a:r>
            <a:r>
              <a:rPr lang="en-US" sz="2400" dirty="0" err="1"/>
              <a:t>opstand</a:t>
            </a:r>
            <a:r>
              <a:rPr lang="en-US" sz="2400" dirty="0"/>
              <a:t> </a:t>
            </a:r>
            <a:r>
              <a:rPr lang="en-US" sz="2400" dirty="0" err="1"/>
              <a:t>genoemd</a:t>
            </a:r>
            <a:r>
              <a:rPr lang="en-US" sz="2400" dirty="0"/>
              <a:t> </a:t>
            </a:r>
          </a:p>
          <a:p>
            <a:pPr marL="0" indent="0" fontAlgn="base">
              <a:buNone/>
            </a:pPr>
            <a:endParaRPr lang="nl-NL" sz="2400" dirty="0"/>
          </a:p>
          <a:p>
            <a:pPr fontAlgn="base"/>
            <a:r>
              <a:rPr lang="nl-NL" sz="2400" dirty="0"/>
              <a:t>Als reactie daarop sturen de Britten in 1937 de Peel </a:t>
            </a:r>
            <a:r>
              <a:rPr lang="nl-NL" sz="2400" dirty="0" err="1"/>
              <a:t>Commission</a:t>
            </a:r>
            <a:r>
              <a:rPr lang="nl-NL" sz="2400" dirty="0"/>
              <a:t> en publiceren in 1939 een witboek – wat een tegenslag is voor de Joden</a:t>
            </a:r>
            <a:endParaRPr lang="en-US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183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9B1D8C-7819-493F-8A4F-B7BD50B87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411" y="364617"/>
            <a:ext cx="7729728" cy="1188720"/>
          </a:xfrm>
        </p:spPr>
        <p:txBody>
          <a:bodyPr/>
          <a:lstStyle/>
          <a:p>
            <a:r>
              <a:rPr lang="nl-NL" dirty="0"/>
              <a:t>Belang van dit onderwerp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B75BA9-A5C1-40F7-9F6D-342C1488B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018919"/>
            <a:ext cx="9867899" cy="4334256"/>
          </a:xfrm>
        </p:spPr>
        <p:txBody>
          <a:bodyPr/>
          <a:lstStyle/>
          <a:p>
            <a:r>
              <a:rPr lang="nl-NL" sz="2400" dirty="0"/>
              <a:t>Stichting staat Israël in 1948 is gevolg van groot onrecht: het antisemitisme (haat tegen de Joden)</a:t>
            </a:r>
          </a:p>
          <a:p>
            <a:endParaRPr lang="nl-NL" sz="2400" dirty="0"/>
          </a:p>
          <a:p>
            <a:r>
              <a:rPr lang="nl-NL" sz="2400" dirty="0"/>
              <a:t>In de Tweede Wereldoorlog worden zes miljoen Joden door de nazi’s vermoord – de Holocaust</a:t>
            </a:r>
          </a:p>
          <a:p>
            <a:endParaRPr lang="nl-NL" sz="2400" dirty="0"/>
          </a:p>
          <a:p>
            <a:r>
              <a:rPr lang="nl-NL" sz="2400" dirty="0"/>
              <a:t>Alleen een sterke en onafhankelijk Joodse staat kan een herhaling hiervan in de toekomst voorkomen</a:t>
            </a:r>
          </a:p>
          <a:p>
            <a:endParaRPr lang="nl-NL" sz="20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2785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erelateerde afbeelding">
            <a:extLst>
              <a:ext uri="{FF2B5EF4-FFF2-40B4-BE49-F238E27FC236}">
                <a16:creationId xmlns:a16="http://schemas.microsoft.com/office/drawing/2014/main" id="{2933645C-CD17-4F68-B68B-6ADA66C03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8" b="3245"/>
          <a:stretch/>
        </p:blipFill>
        <p:spPr bwMode="auto">
          <a:xfrm>
            <a:off x="6141728" y="1121226"/>
            <a:ext cx="6050272" cy="573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ED0522C-ED59-4462-8193-70585B43D756}"/>
              </a:ext>
            </a:extLst>
          </p:cNvPr>
          <p:cNvSpPr txBox="1"/>
          <p:nvPr/>
        </p:nvSpPr>
        <p:spPr>
          <a:xfrm>
            <a:off x="219899" y="330755"/>
            <a:ext cx="11471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Arabische protesten in Jerusalem tegen de Joodse immigratie naar Palestina in (april 1920)</a:t>
            </a:r>
          </a:p>
        </p:txBody>
      </p:sp>
      <p:pic>
        <p:nvPicPr>
          <p:cNvPr id="3078" name="Picture 6" descr="https://upload.wikimedia.org/wikipedia/commons/2/2f/1920_demontration_Palestine.jpg">
            <a:extLst>
              <a:ext uri="{FF2B5EF4-FFF2-40B4-BE49-F238E27FC236}">
                <a16:creationId xmlns:a16="http://schemas.microsoft.com/office/drawing/2014/main" id="{41087337-539B-4102-B9D0-9E03B7F3D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1229"/>
            <a:ext cx="6141728" cy="573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425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upload.wikimedia.org/wikipedia/commons/thumb/9/9a/Image-Jerusalem_riots_april_1920_police_controle_of_arabs_civilians.jpg/640px-Image-Jerusalem_riots_april_1920_police_controle_of_arabs_civilians.jpg">
            <a:extLst>
              <a:ext uri="{FF2B5EF4-FFF2-40B4-BE49-F238E27FC236}">
                <a16:creationId xmlns:a16="http://schemas.microsoft.com/office/drawing/2014/main" id="{2192F7A4-53E9-4378-B086-50AF9C28D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822" y="965199"/>
            <a:ext cx="3818888" cy="492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02" name="Straight Connector 136">
            <a:extLst>
              <a:ext uri="{FF2B5EF4-FFF2-40B4-BE49-F238E27FC236}">
                <a16:creationId xmlns:a16="http://schemas.microsoft.com/office/drawing/2014/main" id="{06C1EAB2-66B1-4D5E-979D-B72DE1593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454219" y="1142999"/>
            <a:ext cx="0" cy="4572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s://upload.wikimedia.org/wikipedia/commons/a/a1/Nebi_Musa_riots%2C_The_Times%2C_Thursday%2C_Apr_08%2C_1920.png">
            <a:extLst>
              <a:ext uri="{FF2B5EF4-FFF2-40B4-BE49-F238E27FC236}">
                <a16:creationId xmlns:a16="http://schemas.microsoft.com/office/drawing/2014/main" id="{812148AE-864C-4C79-8E3C-0B46A3F3D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1368" y="965200"/>
            <a:ext cx="2641191" cy="492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1325B84-C131-418F-88B4-91BCBBA2C750}"/>
              </a:ext>
            </a:extLst>
          </p:cNvPr>
          <p:cNvSpPr txBox="1"/>
          <p:nvPr/>
        </p:nvSpPr>
        <p:spPr>
          <a:xfrm>
            <a:off x="272143" y="168414"/>
            <a:ext cx="11647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Britse soldaten fouilleren Arabische burgers tijdens de protesten en een artikel uit een Britse krant over de gebeurtenissen (april 1920)</a:t>
            </a:r>
          </a:p>
        </p:txBody>
      </p:sp>
    </p:spTree>
    <p:extLst>
      <p:ext uri="{BB962C8B-B14F-4D97-AF65-F5344CB8AC3E}">
        <p14:creationId xmlns:p14="http://schemas.microsoft.com/office/powerpoint/2010/main" val="746677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Gerelateerde afbeelding">
            <a:extLst>
              <a:ext uri="{FF2B5EF4-FFF2-40B4-BE49-F238E27FC236}">
                <a16:creationId xmlns:a16="http://schemas.microsoft.com/office/drawing/2014/main" id="{CB9C093C-DABE-4FB4-8754-A4E6C9012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5853" y="965199"/>
            <a:ext cx="4447155" cy="492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342" name="Straight Connector 72">
            <a:extLst>
              <a:ext uri="{FF2B5EF4-FFF2-40B4-BE49-F238E27FC236}">
                <a16:creationId xmlns:a16="http://schemas.microsoft.com/office/drawing/2014/main" id="{516F97B9-23C6-4EF1-AED7-D5E3C26A6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096000" y="1142999"/>
            <a:ext cx="0" cy="4572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 descr="Gerelateerde afbeelding">
            <a:extLst>
              <a:ext uri="{FF2B5EF4-FFF2-40B4-BE49-F238E27FC236}">
                <a16:creationId xmlns:a16="http://schemas.microsoft.com/office/drawing/2014/main" id="{EA9DACB9-0126-4895-A306-76094025B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7733" y="965201"/>
            <a:ext cx="4708399" cy="492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F0BAC9B-3D65-4F4C-BE64-9529C1FB095A}"/>
              </a:ext>
            </a:extLst>
          </p:cNvPr>
          <p:cNvSpPr txBox="1"/>
          <p:nvPr/>
        </p:nvSpPr>
        <p:spPr>
          <a:xfrm>
            <a:off x="0" y="278525"/>
            <a:ext cx="6148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Verwoeste synagoge na het Bloedbad van Hebron (1929)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8145058-C2A6-41F8-95A7-A587F0E10794}"/>
              </a:ext>
            </a:extLst>
          </p:cNvPr>
          <p:cNvSpPr txBox="1"/>
          <p:nvPr/>
        </p:nvSpPr>
        <p:spPr>
          <a:xfrm>
            <a:off x="6086919" y="310652"/>
            <a:ext cx="5819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Joodse man treurt na het Bloedbad van Hebron </a:t>
            </a:r>
          </a:p>
        </p:txBody>
      </p:sp>
    </p:spTree>
    <p:extLst>
      <p:ext uri="{BB962C8B-B14F-4D97-AF65-F5344CB8AC3E}">
        <p14:creationId xmlns:p14="http://schemas.microsoft.com/office/powerpoint/2010/main" val="2554116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upload.wikimedia.org/wikipedia/commons/thumb/a/a0/Alonim_1938.jpg/1280px-Alonim_1938.jpg">
            <a:extLst>
              <a:ext uri="{FF2B5EF4-FFF2-40B4-BE49-F238E27FC236}">
                <a16:creationId xmlns:a16="http://schemas.microsoft.com/office/drawing/2014/main" id="{19DDFB09-509C-4F85-B59E-12CE0509C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6" r="9987" b="-1"/>
          <a:stretch/>
        </p:blipFill>
        <p:spPr bwMode="auto">
          <a:xfrm>
            <a:off x="4654296" y="0"/>
            <a:ext cx="75377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Rectangle 72">
            <a:extLst>
              <a:ext uri="{FF2B5EF4-FFF2-40B4-BE49-F238E27FC236}">
                <a16:creationId xmlns:a16="http://schemas.microsoft.com/office/drawing/2014/main" id="{39BC8F94-A642-48C0-9F19-31C56FDDC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099" y="806357"/>
            <a:ext cx="6734553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Afbeeldingsresultaat voor Kibboets Palestine">
            <a:extLst>
              <a:ext uri="{FF2B5EF4-FFF2-40B4-BE49-F238E27FC236}">
                <a16:creationId xmlns:a16="http://schemas.microsoft.com/office/drawing/2014/main" id="{893DE88D-A63E-48C1-8533-F4417729B9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7" r="12882" b="1"/>
          <a:stretch/>
        </p:blipFill>
        <p:spPr bwMode="auto">
          <a:xfrm>
            <a:off x="962403" y="979064"/>
            <a:ext cx="6409944" cy="458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9E145C7-42F9-4DD2-8A4D-9D624747D5C6}"/>
              </a:ext>
            </a:extLst>
          </p:cNvPr>
          <p:cNvSpPr txBox="1"/>
          <p:nvPr/>
        </p:nvSpPr>
        <p:spPr>
          <a:xfrm>
            <a:off x="48821" y="161092"/>
            <a:ext cx="5519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Joden aan het werk op de Kibboets </a:t>
            </a:r>
          </a:p>
        </p:txBody>
      </p:sp>
    </p:spTree>
    <p:extLst>
      <p:ext uri="{BB962C8B-B14F-4D97-AF65-F5344CB8AC3E}">
        <p14:creationId xmlns:p14="http://schemas.microsoft.com/office/powerpoint/2010/main" val="2237549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1.bp.blogspot.com/-X9oh8xKukQ4/Tlej9UEM27I/AAAAAAAABj4/9YmQKr7gE5Q/s1600/1936+abu+gosh+2.jpg">
            <a:extLst>
              <a:ext uri="{FF2B5EF4-FFF2-40B4-BE49-F238E27FC236}">
                <a16:creationId xmlns:a16="http://schemas.microsoft.com/office/drawing/2014/main" id="{1DF95EFD-3D73-4E8A-A295-5B7B4A739D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0" b="4723"/>
          <a:stretch/>
        </p:blipFill>
        <p:spPr bwMode="auto">
          <a:xfrm>
            <a:off x="500742" y="1480456"/>
            <a:ext cx="10624457" cy="523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287D047-CEAB-4391-8591-144561FCA82C}"/>
              </a:ext>
            </a:extLst>
          </p:cNvPr>
          <p:cNvSpPr txBox="1"/>
          <p:nvPr/>
        </p:nvSpPr>
        <p:spPr>
          <a:xfrm>
            <a:off x="500743" y="141515"/>
            <a:ext cx="106244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De burgeroorlog die in 1936 uitbrak wordt ook wel de Arabisch opstand (1936-1939) genoemd. Die opstand wordt door de Britten, met behulp van Joodse milities, bloedig onderdrukt</a:t>
            </a:r>
          </a:p>
          <a:p>
            <a:endParaRPr lang="nl-NL" sz="2000" b="1" dirty="0"/>
          </a:p>
          <a:p>
            <a:r>
              <a:rPr lang="nl-NL" sz="2000" b="1" dirty="0"/>
              <a:t>Foto uit 1936 van Palestijnse Arabieren aan de vooravond van de opstand</a:t>
            </a:r>
          </a:p>
        </p:txBody>
      </p:sp>
    </p:spTree>
    <p:extLst>
      <p:ext uri="{BB962C8B-B14F-4D97-AF65-F5344CB8AC3E}">
        <p14:creationId xmlns:p14="http://schemas.microsoft.com/office/powerpoint/2010/main" val="2000863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Afbeeldingsresultaat voor Peel commissie">
            <a:extLst>
              <a:ext uri="{FF2B5EF4-FFF2-40B4-BE49-F238E27FC236}">
                <a16:creationId xmlns:a16="http://schemas.microsoft.com/office/drawing/2014/main" id="{EBFC39FB-75ED-46CE-8F06-762991A17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7698" y="965200"/>
            <a:ext cx="1992597" cy="492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16F97B9-23C6-4EF1-AED7-D5E3C26A6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096000" y="1142999"/>
            <a:ext cx="0" cy="4572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Afbeeldingsresultaat voor Jewish protest whitebook">
            <a:extLst>
              <a:ext uri="{FF2B5EF4-FFF2-40B4-BE49-F238E27FC236}">
                <a16:creationId xmlns:a16="http://schemas.microsoft.com/office/drawing/2014/main" id="{EF7E0ACC-D5AD-40F6-BC0F-91236EFBF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7734" y="965201"/>
            <a:ext cx="3806568" cy="492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22A38EE-73A1-4393-ABB7-E94B881BC2EE}"/>
              </a:ext>
            </a:extLst>
          </p:cNvPr>
          <p:cNvSpPr txBox="1"/>
          <p:nvPr/>
        </p:nvSpPr>
        <p:spPr>
          <a:xfrm>
            <a:off x="5932713" y="119743"/>
            <a:ext cx="6749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Het witboek (een document dat beschrijft hoe overheidsbeleid</a:t>
            </a:r>
          </a:p>
          <a:p>
            <a:r>
              <a:rPr lang="nl-NL" dirty="0"/>
              <a:t>een probleem oplost) uit 1939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08CF073-EE9A-4464-A5EE-279BD5308ABA}"/>
              </a:ext>
            </a:extLst>
          </p:cNvPr>
          <p:cNvSpPr txBox="1"/>
          <p:nvPr/>
        </p:nvSpPr>
        <p:spPr>
          <a:xfrm>
            <a:off x="892116" y="119742"/>
            <a:ext cx="500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Voorstel Peel Commissie voor de verdeling van</a:t>
            </a:r>
          </a:p>
          <a:p>
            <a:r>
              <a:rPr lang="nl-NL" dirty="0"/>
              <a:t>Palestina tussen de Joden en Arabieren</a:t>
            </a:r>
          </a:p>
        </p:txBody>
      </p:sp>
    </p:spTree>
    <p:extLst>
      <p:ext uri="{BB962C8B-B14F-4D97-AF65-F5344CB8AC3E}">
        <p14:creationId xmlns:p14="http://schemas.microsoft.com/office/powerpoint/2010/main" val="3057269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Afbeeldingsresultaat voor Jewish protest whitebook">
            <a:extLst>
              <a:ext uri="{FF2B5EF4-FFF2-40B4-BE49-F238E27FC236}">
                <a16:creationId xmlns:a16="http://schemas.microsoft.com/office/drawing/2014/main" id="{23311F66-E1F8-4963-966E-7BCEA93C26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5" r="16277" b="-1"/>
          <a:stretch/>
        </p:blipFill>
        <p:spPr bwMode="auto">
          <a:xfrm>
            <a:off x="391886" y="615649"/>
            <a:ext cx="5290457" cy="605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fbeeldingsresultaat voor Jewish protest whitebook">
            <a:extLst>
              <a:ext uri="{FF2B5EF4-FFF2-40B4-BE49-F238E27FC236}">
                <a16:creationId xmlns:a16="http://schemas.microsoft.com/office/drawing/2014/main" id="{8FEB5127-4C42-496B-8815-3B700CC566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8" r="14236" b="-2"/>
          <a:stretch/>
        </p:blipFill>
        <p:spPr bwMode="auto">
          <a:xfrm>
            <a:off x="6096000" y="615649"/>
            <a:ext cx="5519057" cy="605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1470E2B-EAE1-4011-947E-69BC9BD36151}"/>
              </a:ext>
            </a:extLst>
          </p:cNvPr>
          <p:cNvSpPr txBox="1"/>
          <p:nvPr/>
        </p:nvSpPr>
        <p:spPr>
          <a:xfrm>
            <a:off x="2275114" y="185057"/>
            <a:ext cx="9688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Joodse protesten tegen het witboek van de Britse regering in 1939</a:t>
            </a:r>
          </a:p>
        </p:txBody>
      </p:sp>
    </p:spTree>
    <p:extLst>
      <p:ext uri="{BB962C8B-B14F-4D97-AF65-F5344CB8AC3E}">
        <p14:creationId xmlns:p14="http://schemas.microsoft.com/office/powerpoint/2010/main" val="3529314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F7903-589D-496E-B46B-557C48507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228339"/>
            <a:ext cx="11408228" cy="1188720"/>
          </a:xfrm>
        </p:spPr>
        <p:txBody>
          <a:bodyPr/>
          <a:lstStyle/>
          <a:p>
            <a:r>
              <a:rPr lang="nl-NL" dirty="0"/>
              <a:t>2.4 De Tweede Wereldoorlog en de Holocaust​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0967CA-2180-4BA0-99A3-3531506A5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807" y="1696952"/>
            <a:ext cx="11408228" cy="4932709"/>
          </a:xfrm>
        </p:spPr>
        <p:txBody>
          <a:bodyPr>
            <a:normAutofit/>
          </a:bodyPr>
          <a:lstStyle/>
          <a:p>
            <a:pPr fontAlgn="base"/>
            <a:r>
              <a:rPr lang="nl-NL" sz="2400" dirty="0"/>
              <a:t>Na de onlusten in Palestina eind jaren 30, breekt de Tweede Wereldoorlog uit (1939-1945) </a:t>
            </a:r>
          </a:p>
          <a:p>
            <a:pPr fontAlgn="base"/>
            <a:endParaRPr lang="nl-NL" sz="2400" dirty="0"/>
          </a:p>
          <a:p>
            <a:pPr fontAlgn="base"/>
            <a:r>
              <a:rPr lang="nl-NL" sz="2400" dirty="0"/>
              <a:t>De Arabieren houden zich neutraal, ze zien de oorlog als een ‘Europese aangelegenheid’</a:t>
            </a:r>
          </a:p>
          <a:p>
            <a:pPr fontAlgn="base"/>
            <a:endParaRPr lang="nl-NL" sz="2400" dirty="0"/>
          </a:p>
          <a:p>
            <a:pPr fontAlgn="base"/>
            <a:r>
              <a:rPr lang="nl-NL" sz="2400" dirty="0"/>
              <a:t>De Joden kiezen, ondanks het witboek uit 1939, de kant van de geallieerden</a:t>
            </a:r>
            <a:r>
              <a:rPr lang="en-US" sz="2400" dirty="0"/>
              <a:t>​</a:t>
            </a:r>
          </a:p>
          <a:p>
            <a:pPr fontAlgn="base"/>
            <a:endParaRPr lang="en-US" sz="2400" dirty="0"/>
          </a:p>
          <a:p>
            <a:pPr fontAlgn="base"/>
            <a:r>
              <a:rPr lang="nl-NL" sz="2400" dirty="0"/>
              <a:t>De nazi’s plegen genocide op de Europese Joden: de Holocaust</a:t>
            </a:r>
            <a:endParaRPr lang="en-US" sz="2400" dirty="0"/>
          </a:p>
          <a:p>
            <a:pPr fontAlgn="base"/>
            <a:endParaRPr lang="nl-NL" sz="2400" dirty="0"/>
          </a:p>
          <a:p>
            <a:pPr fontAlgn="base"/>
            <a:r>
              <a:rPr lang="nl-NL" sz="2400" dirty="0"/>
              <a:t>De Holocaust is de grote katalysator achter de oprichting van de staat Israël in 1948</a:t>
            </a:r>
            <a:r>
              <a:rPr lang="en-US" sz="2400" dirty="0"/>
              <a:t>​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8310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fbeelding met foto, persoon, binnen&#10;&#10;Automatisch gegenereerde beschrijving">
            <a:extLst>
              <a:ext uri="{FF2B5EF4-FFF2-40B4-BE49-F238E27FC236}">
                <a16:creationId xmlns:a16="http://schemas.microsoft.com/office/drawing/2014/main" id="{DF958DAD-1E07-4706-8883-26AA20B34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1" r="2" b="2"/>
          <a:stretch/>
        </p:blipFill>
        <p:spPr bwMode="auto">
          <a:xfrm>
            <a:off x="984439" y="1071324"/>
            <a:ext cx="4789827" cy="471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516F97B9-23C6-4EF1-AED7-D5E3C26A6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096000" y="1142999"/>
            <a:ext cx="0" cy="4572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2" name="Picture 6" descr="Afbeelding met persoon, foto, buiten, groep&#10;&#10;Automatisch gegenereerde beschrijving">
            <a:extLst>
              <a:ext uri="{FF2B5EF4-FFF2-40B4-BE49-F238E27FC236}">
                <a16:creationId xmlns:a16="http://schemas.microsoft.com/office/drawing/2014/main" id="{B28F0D82-3D70-477F-827F-61F9BEF30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8" r="11905" b="-3"/>
          <a:stretch/>
        </p:blipFill>
        <p:spPr bwMode="auto">
          <a:xfrm>
            <a:off x="6417734" y="1066589"/>
            <a:ext cx="4799456" cy="472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0A195A9-08EA-49D4-89F0-4D8C28BF9992}"/>
              </a:ext>
            </a:extLst>
          </p:cNvPr>
          <p:cNvSpPr txBox="1"/>
          <p:nvPr/>
        </p:nvSpPr>
        <p:spPr>
          <a:xfrm>
            <a:off x="1915886" y="245906"/>
            <a:ext cx="9535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Joden in concentratiekampen tijdens de Tweede Wereldoorlog</a:t>
            </a:r>
          </a:p>
        </p:txBody>
      </p:sp>
    </p:spTree>
    <p:extLst>
      <p:ext uri="{BB962C8B-B14F-4D97-AF65-F5344CB8AC3E}">
        <p14:creationId xmlns:p14="http://schemas.microsoft.com/office/powerpoint/2010/main" val="4275975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3E33B5-5D71-4CFA-916A-308B301A1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949" y="175271"/>
            <a:ext cx="7729728" cy="1112520"/>
          </a:xfrm>
        </p:spPr>
        <p:txBody>
          <a:bodyPr/>
          <a:lstStyle/>
          <a:p>
            <a:r>
              <a:rPr lang="nl-NL" dirty="0"/>
              <a:t>2.5 Stichting Staat Israël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64C62C-1993-437D-B84E-E60524EDE0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3914" y="1603476"/>
            <a:ext cx="11604171" cy="4844143"/>
          </a:xfrm>
        </p:spPr>
        <p:txBody>
          <a:bodyPr>
            <a:noAutofit/>
          </a:bodyPr>
          <a:lstStyle/>
          <a:p>
            <a:pPr fontAlgn="base"/>
            <a:r>
              <a:rPr lang="nl-NL" sz="2400" dirty="0"/>
              <a:t>De Britten hebben de immigratie naar Palestina tijdens de Tweede Wereldoorlog helemaal stop gezet</a:t>
            </a:r>
          </a:p>
          <a:p>
            <a:pPr marL="0" indent="0" fontAlgn="base">
              <a:buNone/>
            </a:pPr>
            <a:endParaRPr lang="nl-NL" sz="2400" dirty="0"/>
          </a:p>
          <a:p>
            <a:pPr fontAlgn="base"/>
            <a:r>
              <a:rPr lang="nl-NL" sz="2400" dirty="0"/>
              <a:t>Na de Tweede Wereldoorlog keert de zionistische beweging zich tegen het Britse gezag – Joodse immigranten worden massaal Palestina binnen gesmokkeld en Joodse extremisten plegen aanslagen op Britse doelen</a:t>
            </a:r>
            <a:r>
              <a:rPr lang="en-US" sz="2400" dirty="0"/>
              <a:t>​</a:t>
            </a:r>
          </a:p>
          <a:p>
            <a:pPr fontAlgn="base"/>
            <a:endParaRPr lang="nl-NL" sz="2400" dirty="0"/>
          </a:p>
          <a:p>
            <a:pPr fontAlgn="base"/>
            <a:r>
              <a:rPr lang="nl-NL" sz="2400" dirty="0"/>
              <a:t>De Britten hebben de situatie niet meer onder controle en dragen in 1947 het mandaatgebied over aan de in 1945 opgerichte Verenigde Naties (VN) – de opvolger van de Volkenbond</a:t>
            </a:r>
            <a:endParaRPr lang="en-US" sz="2400" dirty="0"/>
          </a:p>
          <a:p>
            <a:pPr fontAlgn="base"/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561756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5325CE-3A10-4A3E-9180-5769F868E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809751"/>
            <a:ext cx="11372850" cy="4540758"/>
          </a:xfrm>
        </p:spPr>
        <p:txBody>
          <a:bodyPr>
            <a:normAutofit/>
          </a:bodyPr>
          <a:lstStyle/>
          <a:p>
            <a:r>
              <a:rPr lang="nl-NL" sz="2400" dirty="0"/>
              <a:t>Tijdens de Joods-Arabische oorlog (1947-1949) slaan honderdduizenden autochtone Arabische inwoners van Palestina op de vlucht</a:t>
            </a:r>
          </a:p>
          <a:p>
            <a:endParaRPr lang="nl-NL" sz="2400" dirty="0"/>
          </a:p>
          <a:p>
            <a:r>
              <a:rPr lang="nl-NL" sz="2400" dirty="0"/>
              <a:t>Deze Palestijnen komen in grote vluchtelingenkampen buiten Israël terecht, zonder de mogelijkheid terug te keren naar hun geboortegrond </a:t>
            </a:r>
          </a:p>
          <a:p>
            <a:endParaRPr lang="nl-NL" sz="2400" dirty="0"/>
          </a:p>
          <a:p>
            <a:r>
              <a:rPr lang="nl-NL" sz="2400" dirty="0"/>
              <a:t>De staat Israël wordt zo gegrondvest op nieuw onrecht </a:t>
            </a:r>
          </a:p>
          <a:p>
            <a:endParaRPr lang="nl-NL" sz="2400" dirty="0"/>
          </a:p>
          <a:p>
            <a:r>
              <a:rPr lang="nl-NL" sz="2400" dirty="0"/>
              <a:t>Tot op heden is Israëlisch-Palestijnse kwestie nog steeds niet opgelost: </a:t>
            </a:r>
            <a:r>
              <a:rPr lang="nl-NL" sz="2400" b="1" dirty="0"/>
              <a:t>een land, waar twee volkeren aanspraak op maken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21D8B0E-A4FC-43EE-9ADE-DFA1FECB0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437" y="317500"/>
            <a:ext cx="7731125" cy="1187450"/>
          </a:xfrm>
        </p:spPr>
        <p:txBody>
          <a:bodyPr/>
          <a:lstStyle/>
          <a:p>
            <a:r>
              <a:rPr lang="nl-NL" dirty="0"/>
              <a:t>Belang van dit onderwerp</a:t>
            </a:r>
          </a:p>
        </p:txBody>
      </p:sp>
    </p:spTree>
    <p:extLst>
      <p:ext uri="{BB962C8B-B14F-4D97-AF65-F5344CB8AC3E}">
        <p14:creationId xmlns:p14="http://schemas.microsoft.com/office/powerpoint/2010/main" val="1205549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upload.wikimedia.org/wikipedia/commons/1/1e/Karoz3.jpg">
            <a:extLst>
              <a:ext uri="{FF2B5EF4-FFF2-40B4-BE49-F238E27FC236}">
                <a16:creationId xmlns:a16="http://schemas.microsoft.com/office/drawing/2014/main" id="{3974321E-B460-44CE-A93F-E0CDDF447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3125" y="1047269"/>
            <a:ext cx="3363085" cy="492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46" name="Straight Connector 136">
            <a:extLst>
              <a:ext uri="{FF2B5EF4-FFF2-40B4-BE49-F238E27FC236}">
                <a16:creationId xmlns:a16="http://schemas.microsoft.com/office/drawing/2014/main" id="{516F97B9-23C6-4EF1-AED7-D5E3C26A6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096000" y="1142999"/>
            <a:ext cx="0" cy="4572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KD 1946.JPG">
            <a:extLst>
              <a:ext uri="{FF2B5EF4-FFF2-40B4-BE49-F238E27FC236}">
                <a16:creationId xmlns:a16="http://schemas.microsoft.com/office/drawing/2014/main" id="{038D2C76-6AF9-4B41-9D49-018C4377C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1391" y="1047269"/>
            <a:ext cx="4799456" cy="476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7F4C7E0-AD64-4EFD-8AF8-949733961030}"/>
              </a:ext>
            </a:extLst>
          </p:cNvPr>
          <p:cNvSpPr txBox="1"/>
          <p:nvPr/>
        </p:nvSpPr>
        <p:spPr>
          <a:xfrm>
            <a:off x="195943" y="97970"/>
            <a:ext cx="6879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Een waarschuwingspamflet van </a:t>
            </a:r>
            <a:r>
              <a:rPr lang="nl-NL" sz="2000" dirty="0" err="1"/>
              <a:t>Irgun</a:t>
            </a:r>
            <a:r>
              <a:rPr lang="nl-NL" sz="2000" dirty="0"/>
              <a:t>, een zionistische paramilitaire groepering, aan de Britten (1946)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483AE22-1E71-4727-8039-A7254BAEADA3}"/>
              </a:ext>
            </a:extLst>
          </p:cNvPr>
          <p:cNvSpPr txBox="1"/>
          <p:nvPr/>
        </p:nvSpPr>
        <p:spPr>
          <a:xfrm>
            <a:off x="6090018" y="97969"/>
            <a:ext cx="5797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Bomaanslag op het Koning Davidhotel door </a:t>
            </a:r>
            <a:r>
              <a:rPr lang="nl-NL" sz="2000" dirty="0" err="1"/>
              <a:t>Irgun</a:t>
            </a:r>
            <a:r>
              <a:rPr lang="nl-NL" sz="2000" dirty="0"/>
              <a:t> </a:t>
            </a:r>
          </a:p>
          <a:p>
            <a:r>
              <a:rPr lang="nl-NL" sz="2000" dirty="0"/>
              <a:t>gericht tegen het Britse bestuur (1946)</a:t>
            </a:r>
          </a:p>
        </p:txBody>
      </p:sp>
    </p:spTree>
    <p:extLst>
      <p:ext uri="{BB962C8B-B14F-4D97-AF65-F5344CB8AC3E}">
        <p14:creationId xmlns:p14="http://schemas.microsoft.com/office/powerpoint/2010/main" val="11233246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0479C7-58AC-46CF-B6DC-E1766FC7E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736" y="154597"/>
            <a:ext cx="7729728" cy="1188720"/>
          </a:xfrm>
        </p:spPr>
        <p:txBody>
          <a:bodyPr/>
          <a:lstStyle/>
          <a:p>
            <a:r>
              <a:rPr lang="nl-NL" dirty="0"/>
              <a:t>2.5 Stichting Staat Israël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45F273-5050-4D3A-84BA-DCEF78050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9229" y="1697072"/>
            <a:ext cx="11832771" cy="5018315"/>
          </a:xfrm>
        </p:spPr>
        <p:txBody>
          <a:bodyPr>
            <a:normAutofit/>
          </a:bodyPr>
          <a:lstStyle/>
          <a:p>
            <a:r>
              <a:rPr lang="nl-NL" sz="2400" dirty="0"/>
              <a:t>De VN komt in 1947 met een plan voor de verdeling van Palestina tussen de Joden en Arabieren</a:t>
            </a:r>
          </a:p>
          <a:p>
            <a:endParaRPr lang="nl-NL" sz="2400" dirty="0"/>
          </a:p>
          <a:p>
            <a:r>
              <a:rPr lang="nl-NL" sz="2400" dirty="0"/>
              <a:t>De Joden accepteren het voorstel, maar de Arabieren niet </a:t>
            </a:r>
          </a:p>
          <a:p>
            <a:endParaRPr lang="nl-NL" sz="2400" dirty="0"/>
          </a:p>
          <a:p>
            <a:r>
              <a:rPr lang="nl-NL" sz="2400" dirty="0"/>
              <a:t>In 1947 breekt er oorlog uit tussen de Joden en Arabieren in Palestina, die twee jaar duurt</a:t>
            </a:r>
          </a:p>
          <a:p>
            <a:endParaRPr lang="nl-NL" sz="2400" dirty="0"/>
          </a:p>
          <a:p>
            <a:r>
              <a:rPr lang="nl-NL" sz="2400" dirty="0"/>
              <a:t>De Arabieren krijgen hulp van de omringende Arabische landen, maar dat mag niet baten </a:t>
            </a:r>
          </a:p>
          <a:p>
            <a:endParaRPr lang="nl-NL" sz="2400" dirty="0"/>
          </a:p>
          <a:p>
            <a:r>
              <a:rPr lang="nl-NL" sz="2400" dirty="0"/>
              <a:t>De Joden veroveren grote gebieden op de Arabieren </a:t>
            </a:r>
          </a:p>
          <a:p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3933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fbeeldingsresultaat voor Verenigde naties israel 1947">
            <a:extLst>
              <a:ext uri="{FF2B5EF4-FFF2-40B4-BE49-F238E27FC236}">
                <a16:creationId xmlns:a16="http://schemas.microsoft.com/office/drawing/2014/main" id="{7E1F723A-65C4-4D17-87C1-5DDB6C273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13" y="938211"/>
            <a:ext cx="4619625" cy="500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Gerelateerde afbeelding">
            <a:extLst>
              <a:ext uri="{FF2B5EF4-FFF2-40B4-BE49-F238E27FC236}">
                <a16:creationId xmlns:a16="http://schemas.microsoft.com/office/drawing/2014/main" id="{9C122EA2-4FEE-48D9-BD35-51E47AF67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960" y="938211"/>
            <a:ext cx="4619625" cy="570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745D9944-C06B-481F-B1B5-3CCF0EAA0BCF}"/>
              </a:ext>
            </a:extLst>
          </p:cNvPr>
          <p:cNvSpPr txBox="1"/>
          <p:nvPr/>
        </p:nvSpPr>
        <p:spPr>
          <a:xfrm>
            <a:off x="555171" y="185057"/>
            <a:ext cx="5203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Voorstel VN 1947 verdeling Palestina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2980018-F3F1-45F3-A74E-EC30C3A1675C}"/>
              </a:ext>
            </a:extLst>
          </p:cNvPr>
          <p:cNvSpPr txBox="1"/>
          <p:nvPr/>
        </p:nvSpPr>
        <p:spPr>
          <a:xfrm>
            <a:off x="6515960" y="10886"/>
            <a:ext cx="5534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De Joodse veroveringen (in het paars) bij de wapenstilstand in 1949</a:t>
            </a:r>
          </a:p>
        </p:txBody>
      </p:sp>
    </p:spTree>
    <p:extLst>
      <p:ext uri="{BB962C8B-B14F-4D97-AF65-F5344CB8AC3E}">
        <p14:creationId xmlns:p14="http://schemas.microsoft.com/office/powerpoint/2010/main" val="3190420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CFBF3A-311F-43A6-80F5-379276EB76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5685" y="1665515"/>
            <a:ext cx="11476265" cy="4711317"/>
          </a:xfrm>
        </p:spPr>
        <p:txBody>
          <a:bodyPr>
            <a:normAutofit/>
          </a:bodyPr>
          <a:lstStyle/>
          <a:p>
            <a:r>
              <a:rPr lang="nl-NL" sz="2400" dirty="0"/>
              <a:t>Aan weerzijden worden gruwelijkheden gepleegd – bijv. massamoord op Arabische burgers in het dorpje </a:t>
            </a:r>
            <a:r>
              <a:rPr lang="nl-NL" sz="2400" dirty="0" err="1"/>
              <a:t>Deir</a:t>
            </a:r>
            <a:r>
              <a:rPr lang="nl-NL" sz="2400" dirty="0"/>
              <a:t> </a:t>
            </a:r>
            <a:r>
              <a:rPr lang="nl-NL" sz="2400" dirty="0" err="1"/>
              <a:t>Yassin</a:t>
            </a: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Honderdduizenden Arabieren slaan op de vlucht – ontstaan Palestijnse vluchtelingen- kampen o.a. in de Gazastrook (Egypte) en op de Westelijke Jordaanoever (Jordanië)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Tijdens de oorlog proclameert David Ben </a:t>
            </a:r>
            <a:r>
              <a:rPr lang="nl-NL" sz="2400" dirty="0" err="1"/>
              <a:t>Goerion</a:t>
            </a:r>
            <a:r>
              <a:rPr lang="nl-NL" sz="2400" dirty="0"/>
              <a:t> op 14 mei 1948 in Tel Aviv de onafhankelijkheid van de staat Israël </a:t>
            </a:r>
          </a:p>
          <a:p>
            <a:endParaRPr lang="nl-NL" sz="2400" dirty="0"/>
          </a:p>
          <a:p>
            <a:r>
              <a:rPr lang="nl-NL" sz="2400" dirty="0"/>
              <a:t>De Arabische staten erkennen de staat Israël niet en zijn uit op de vernietiging daarvan</a:t>
            </a:r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9A51264-1D2B-4A30-B155-18ECEBAB3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850" y="198139"/>
            <a:ext cx="7729728" cy="1188720"/>
          </a:xfrm>
        </p:spPr>
        <p:txBody>
          <a:bodyPr/>
          <a:lstStyle/>
          <a:p>
            <a:r>
              <a:rPr lang="nl-NL" dirty="0"/>
              <a:t>2.5 Stichting Staat Israël</a:t>
            </a:r>
          </a:p>
        </p:txBody>
      </p:sp>
    </p:spTree>
    <p:extLst>
      <p:ext uri="{BB962C8B-B14F-4D97-AF65-F5344CB8AC3E}">
        <p14:creationId xmlns:p14="http://schemas.microsoft.com/office/powerpoint/2010/main" val="30572991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erelateerde afbeelding">
            <a:extLst>
              <a:ext uri="{FF2B5EF4-FFF2-40B4-BE49-F238E27FC236}">
                <a16:creationId xmlns:a16="http://schemas.microsoft.com/office/drawing/2014/main" id="{FDAFD0A3-2FD1-4E0F-B88B-548AD822A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606" y="743093"/>
            <a:ext cx="8728622" cy="567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A740436-0C15-4516-AAFE-CE9F918CB59E}"/>
              </a:ext>
            </a:extLst>
          </p:cNvPr>
          <p:cNvSpPr txBox="1"/>
          <p:nvPr/>
        </p:nvSpPr>
        <p:spPr>
          <a:xfrm>
            <a:off x="881743" y="141514"/>
            <a:ext cx="11713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Proclamatie van de staat Israël in 1948. Let op de foto van Theodore </a:t>
            </a:r>
            <a:r>
              <a:rPr lang="nl-NL" sz="2000" dirty="0" err="1"/>
              <a:t>Herzl</a:t>
            </a:r>
            <a:r>
              <a:rPr lang="nl-NL" sz="2000" dirty="0"/>
              <a:t> achter Ben </a:t>
            </a:r>
            <a:r>
              <a:rPr lang="nl-NL" sz="2000" dirty="0" err="1"/>
              <a:t>Goerion</a:t>
            </a:r>
            <a:r>
              <a:rPr lang="nl-NL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77824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upload.wikimedia.org/wikipedia/commons/a/a6/Man_see_school_nakba.jpg">
            <a:extLst>
              <a:ext uri="{FF2B5EF4-FFF2-40B4-BE49-F238E27FC236}">
                <a16:creationId xmlns:a16="http://schemas.microsoft.com/office/drawing/2014/main" id="{1075088F-5B1D-4671-855E-DC3A359E7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749" y="1143000"/>
            <a:ext cx="527351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318" name="Straight Connector 72">
            <a:extLst>
              <a:ext uri="{FF2B5EF4-FFF2-40B4-BE49-F238E27FC236}">
                <a16:creationId xmlns:a16="http://schemas.microsoft.com/office/drawing/2014/main" id="{516F97B9-23C6-4EF1-AED7-D5E3C26A6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096000" y="1142999"/>
            <a:ext cx="0" cy="4572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Afbeeldingsresultaat voor Massamoord Deir Yassin">
            <a:extLst>
              <a:ext uri="{FF2B5EF4-FFF2-40B4-BE49-F238E27FC236}">
                <a16:creationId xmlns:a16="http://schemas.microsoft.com/office/drawing/2014/main" id="{21661603-E3B4-4511-8DBC-3C941C9C9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7733" y="1142998"/>
            <a:ext cx="5502115" cy="441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711C291-D4DA-4549-A602-6DABFF43C7B1}"/>
              </a:ext>
            </a:extLst>
          </p:cNvPr>
          <p:cNvSpPr txBox="1"/>
          <p:nvPr/>
        </p:nvSpPr>
        <p:spPr>
          <a:xfrm>
            <a:off x="576949" y="408997"/>
            <a:ext cx="5273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Palestijns vluchtelingenkamp in Syrië (1948)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DDC1A9A-E3F9-4C7A-89E5-CFB140038FF1}"/>
              </a:ext>
            </a:extLst>
          </p:cNvPr>
          <p:cNvSpPr txBox="1"/>
          <p:nvPr/>
        </p:nvSpPr>
        <p:spPr>
          <a:xfrm>
            <a:off x="6417733" y="408997"/>
            <a:ext cx="5502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Arabische doden Bloedbad van </a:t>
            </a:r>
            <a:r>
              <a:rPr lang="nl-NL" sz="2000" dirty="0" err="1"/>
              <a:t>Deir</a:t>
            </a:r>
            <a:r>
              <a:rPr lang="nl-NL" sz="2000" dirty="0"/>
              <a:t> </a:t>
            </a:r>
            <a:r>
              <a:rPr lang="nl-NL" sz="2000" dirty="0" err="1"/>
              <a:t>Yassin</a:t>
            </a:r>
            <a:r>
              <a:rPr lang="nl-NL" sz="2000" dirty="0"/>
              <a:t> (1948)</a:t>
            </a:r>
          </a:p>
        </p:txBody>
      </p:sp>
    </p:spTree>
    <p:extLst>
      <p:ext uri="{BB962C8B-B14F-4D97-AF65-F5344CB8AC3E}">
        <p14:creationId xmlns:p14="http://schemas.microsoft.com/office/powerpoint/2010/main" val="2706092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sraeli soldiers carry the coffin of Lieutenant Hadar Goldin, who died in Gaza on Friday. So far 64 Israeli troops have been killed. Photo: EPA">
            <a:extLst>
              <a:ext uri="{FF2B5EF4-FFF2-40B4-BE49-F238E27FC236}">
                <a16:creationId xmlns:a16="http://schemas.microsoft.com/office/drawing/2014/main" id="{784CE525-C111-4FB6-91DA-5023D1068B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" r="17650" b="-4"/>
          <a:stretch/>
        </p:blipFill>
        <p:spPr bwMode="auto">
          <a:xfrm>
            <a:off x="20" y="10"/>
            <a:ext cx="4003019" cy="33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itdaging.nl/system/files/a28201e984c814707e97b5daf56efc22.jpg">
            <a:extLst>
              <a:ext uri="{FF2B5EF4-FFF2-40B4-BE49-F238E27FC236}">
                <a16:creationId xmlns:a16="http://schemas.microsoft.com/office/drawing/2014/main" id="{87E19C73-8BCB-4C3A-871D-A297681BD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0" r="25197" b="-2"/>
          <a:stretch/>
        </p:blipFill>
        <p:spPr bwMode="auto">
          <a:xfrm>
            <a:off x="20" y="3469102"/>
            <a:ext cx="4003019" cy="33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israelisch palestijns conflict 1985">
            <a:extLst>
              <a:ext uri="{FF2B5EF4-FFF2-40B4-BE49-F238E27FC236}">
                <a16:creationId xmlns:a16="http://schemas.microsoft.com/office/drawing/2014/main" id="{6F0032B6-32FB-4A25-BDD8-B987EF0248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8" r="30319" b="-2"/>
          <a:stretch/>
        </p:blipFill>
        <p:spPr bwMode="auto">
          <a:xfrm>
            <a:off x="4094479" y="10"/>
            <a:ext cx="40140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c8.alamy.com/compes/jtxex7/los-miembros-de-la-fuerza-de-defensa-israeli-foto-de-patrulla-de-las-fdi-en-jerusalen-1990-el-conflicto-arabe-israeli-es-una-lucha-por-la-tierra-la-historia-y-la-religion-es-tambien-una-disputa-sobre-quien-es-el-dueno-de-jerusalen-y-sus-lugares-sagrados-para-los-judios-jerusalen-yerushalayim-es-la-capital-historica-de-los-israelitas-biblicos-para-los-musulmanes-al-quds-o-bayt-al-maqdis-es-el-tercer-lugar-mas-sagrado-en-el-islam-la-zona-mas-sensible-es-la-antigua-ciudad-amurallada-y-el-santo-lugar-de-ha-bayt-har-monte-del-templo-y-al-haram-al-sharif-el-noble-apendice-la-mezquita-de-al-aqsa-y-la-cupula-de-la-roca-la-transferencia-del-articulo-sobre-jerusalen-jtxex7.jpg">
            <a:extLst>
              <a:ext uri="{FF2B5EF4-FFF2-40B4-BE49-F238E27FC236}">
                <a16:creationId xmlns:a16="http://schemas.microsoft.com/office/drawing/2014/main" id="{466C7BFE-3530-4A6C-9311-00B14E13E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38" b="2"/>
          <a:stretch/>
        </p:blipFill>
        <p:spPr bwMode="auto">
          <a:xfrm>
            <a:off x="8188960" y="10"/>
            <a:ext cx="4003039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erelateerde afbeelding">
            <a:extLst>
              <a:ext uri="{FF2B5EF4-FFF2-40B4-BE49-F238E27FC236}">
                <a16:creationId xmlns:a16="http://schemas.microsoft.com/office/drawing/2014/main" id="{4527A751-FD0B-4A5F-BCC5-B736D3DA76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r="17989" b="-4"/>
          <a:stretch/>
        </p:blipFill>
        <p:spPr bwMode="auto">
          <a:xfrm>
            <a:off x="8199966" y="3469102"/>
            <a:ext cx="3992034" cy="33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850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ACBF2-9982-41C3-B733-2FD103A99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936" y="428625"/>
            <a:ext cx="7729728" cy="1188720"/>
          </a:xfrm>
        </p:spPr>
        <p:txBody>
          <a:bodyPr/>
          <a:lstStyle/>
          <a:p>
            <a:r>
              <a:rPr lang="nl-NL" dirty="0"/>
              <a:t>2.1het zionisme​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7F2C09-C6B9-43BF-B62D-5AD2F9A5C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076450"/>
            <a:ext cx="11639550" cy="4352925"/>
          </a:xfrm>
        </p:spPr>
        <p:txBody>
          <a:bodyPr/>
          <a:lstStyle/>
          <a:p>
            <a:r>
              <a:rPr lang="nl-NL" sz="2400" dirty="0"/>
              <a:t>Het zionisme een beweging die streeft naar de terugkeer van alle Joden naar Palestina – terugkeer naar de berg Sion (ook wel gespeld </a:t>
            </a:r>
            <a:r>
              <a:rPr lang="nl-NL" sz="2400" dirty="0" err="1"/>
              <a:t>Zion</a:t>
            </a:r>
            <a:r>
              <a:rPr lang="nl-NL" sz="2400" dirty="0"/>
              <a:t>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400" b="1" dirty="0"/>
              <a:t>De Kronieken (Oude Testament)</a:t>
            </a:r>
          </a:p>
          <a:p>
            <a:pPr marL="0" indent="0">
              <a:buNone/>
            </a:pPr>
            <a:r>
              <a:rPr lang="nl-NL" sz="2400" b="1" dirty="0"/>
              <a:t>1Kr 11:5 </a:t>
            </a:r>
            <a:r>
              <a:rPr lang="nl-NL" sz="2400" dirty="0"/>
              <a:t>‘Toen zeiden de inwoners van </a:t>
            </a:r>
            <a:r>
              <a:rPr lang="nl-NL" sz="2400" dirty="0" err="1"/>
              <a:t>Jebus</a:t>
            </a:r>
            <a:r>
              <a:rPr lang="nl-NL" sz="2400" dirty="0"/>
              <a:t> tegen David (</a:t>
            </a:r>
            <a:r>
              <a:rPr lang="nl-NL" sz="2400" dirty="0">
                <a:solidFill>
                  <a:srgbClr val="FF0000"/>
                </a:solidFill>
              </a:rPr>
              <a:t>de Joodse koning David 1060-970 voor Christus</a:t>
            </a:r>
            <a:r>
              <a:rPr lang="nl-NL" sz="2400" dirty="0"/>
              <a:t>) : U komt hier niet binnen! David nam echter de vesting Sion, dat is de stad van David (</a:t>
            </a:r>
            <a:r>
              <a:rPr lang="nl-NL" sz="2400" dirty="0">
                <a:solidFill>
                  <a:srgbClr val="FF0000"/>
                </a:solidFill>
              </a:rPr>
              <a:t>later Jeruzalem genoemd</a:t>
            </a:r>
            <a:r>
              <a:rPr lang="nl-NL" sz="2400" dirty="0"/>
              <a:t>), in.’</a:t>
            </a:r>
          </a:p>
        </p:txBody>
      </p:sp>
    </p:spTree>
    <p:extLst>
      <p:ext uri="{BB962C8B-B14F-4D97-AF65-F5344CB8AC3E}">
        <p14:creationId xmlns:p14="http://schemas.microsoft.com/office/powerpoint/2010/main" val="542891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ing david conquered jerusalem">
            <a:extLst>
              <a:ext uri="{FF2B5EF4-FFF2-40B4-BE49-F238E27FC236}">
                <a16:creationId xmlns:a16="http://schemas.microsoft.com/office/drawing/2014/main" id="{4F8BC6D0-9104-49BE-AE71-350F592616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0" r="1" b="1"/>
          <a:stretch/>
        </p:blipFill>
        <p:spPr bwMode="auto">
          <a:xfrm>
            <a:off x="321724" y="685800"/>
            <a:ext cx="5728548" cy="585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king david sion">
            <a:extLst>
              <a:ext uri="{FF2B5EF4-FFF2-40B4-BE49-F238E27FC236}">
                <a16:creationId xmlns:a16="http://schemas.microsoft.com/office/drawing/2014/main" id="{FA3797AE-55F9-4051-9C06-223314EC30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8" r="-1" b="3198"/>
          <a:stretch/>
        </p:blipFill>
        <p:spPr bwMode="auto">
          <a:xfrm>
            <a:off x="6141728" y="685800"/>
            <a:ext cx="5728547" cy="585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5BDD31F-F18A-4192-9079-EA9E080AD61B}"/>
              </a:ext>
            </a:extLst>
          </p:cNvPr>
          <p:cNvSpPr txBox="1"/>
          <p:nvPr/>
        </p:nvSpPr>
        <p:spPr>
          <a:xfrm>
            <a:off x="321724" y="137066"/>
            <a:ext cx="525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Koning David voor de burcht Sion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9BA2DA5-EB2F-4FEE-97AB-7F4AC19AEF0B}"/>
              </a:ext>
            </a:extLst>
          </p:cNvPr>
          <p:cNvSpPr txBox="1"/>
          <p:nvPr/>
        </p:nvSpPr>
        <p:spPr>
          <a:xfrm>
            <a:off x="6096000" y="90902"/>
            <a:ext cx="6534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Standbeeld koning David in Jeruzalem</a:t>
            </a:r>
          </a:p>
        </p:txBody>
      </p:sp>
    </p:spTree>
    <p:extLst>
      <p:ext uri="{BB962C8B-B14F-4D97-AF65-F5344CB8AC3E}">
        <p14:creationId xmlns:p14="http://schemas.microsoft.com/office/powerpoint/2010/main" val="4178919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30CDC5-B578-4019-88D7-DE6B7629A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40817"/>
            <a:ext cx="7729728" cy="1188720"/>
          </a:xfrm>
        </p:spPr>
        <p:txBody>
          <a:bodyPr/>
          <a:lstStyle/>
          <a:p>
            <a:r>
              <a:rPr lang="nl-NL" dirty="0"/>
              <a:t>2.1 Het zionisme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07E856-AA31-4859-AAF7-AED211448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4825" y="1866901"/>
            <a:ext cx="11344275" cy="4381500"/>
          </a:xfrm>
        </p:spPr>
        <p:txBody>
          <a:bodyPr>
            <a:normAutofit/>
          </a:bodyPr>
          <a:lstStyle/>
          <a:p>
            <a:r>
              <a:rPr lang="nl-NL" sz="2400" dirty="0"/>
              <a:t>Het zionisme is een beweging die ontstaat aan het einde van de 19</a:t>
            </a:r>
            <a:r>
              <a:rPr lang="nl-NL" sz="2400" baseline="30000" dirty="0"/>
              <a:t>e</a:t>
            </a:r>
            <a:r>
              <a:rPr lang="nl-NL" sz="2400" dirty="0"/>
              <a:t> eeuw. Daar zijn twee belangrijke oorzaken voor:</a:t>
            </a:r>
          </a:p>
          <a:p>
            <a:pPr marL="342900" indent="-342900">
              <a:buAutoNum type="arabicPeriod"/>
            </a:pPr>
            <a:r>
              <a:rPr lang="nl-NL" sz="2400" dirty="0"/>
              <a:t>Opkomst nationalisme – volkeren gaan streven naar een eigen staat</a:t>
            </a:r>
          </a:p>
          <a:p>
            <a:pPr marL="342900" indent="-342900">
              <a:buAutoNum type="arabicPeriod"/>
            </a:pPr>
            <a:r>
              <a:rPr lang="nl-NL" sz="2400" dirty="0"/>
              <a:t>Antisemitisme (Jodenhaat) en bloedige Jodenvervolgingen (pogroms)</a:t>
            </a:r>
          </a:p>
          <a:p>
            <a:pPr marL="342900" indent="-342900">
              <a:buAutoNum type="arabicPeriod"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Boek </a:t>
            </a:r>
            <a:r>
              <a:rPr lang="nl-NL" sz="2400" i="1" dirty="0"/>
              <a:t>Der </a:t>
            </a:r>
            <a:r>
              <a:rPr lang="nl-NL" sz="2400" i="1" dirty="0" err="1"/>
              <a:t>Judenstaat</a:t>
            </a:r>
            <a:r>
              <a:rPr lang="nl-NL" sz="2400" i="1" dirty="0"/>
              <a:t> </a:t>
            </a:r>
            <a:r>
              <a:rPr lang="nl-NL" sz="2400" dirty="0"/>
              <a:t>van de Joodse journalist Theodore </a:t>
            </a:r>
            <a:r>
              <a:rPr lang="nl-NL" sz="2400" dirty="0" err="1"/>
              <a:t>Herzl</a:t>
            </a:r>
            <a:r>
              <a:rPr lang="nl-NL" sz="2400" dirty="0"/>
              <a:t> is een belangrijke impuls voor de zionistische beweging </a:t>
            </a:r>
          </a:p>
        </p:txBody>
      </p:sp>
    </p:spTree>
    <p:extLst>
      <p:ext uri="{BB962C8B-B14F-4D97-AF65-F5344CB8AC3E}">
        <p14:creationId xmlns:p14="http://schemas.microsoft.com/office/powerpoint/2010/main" val="1665618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erelateerde afbeelding">
            <a:extLst>
              <a:ext uri="{FF2B5EF4-FFF2-40B4-BE49-F238E27FC236}">
                <a16:creationId xmlns:a16="http://schemas.microsoft.com/office/drawing/2014/main" id="{3B93749E-F5CC-4AD0-BF45-492E2FB7D2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8439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fbeeldingsresultaat voor Der Judenstaat">
            <a:extLst>
              <a:ext uri="{FF2B5EF4-FFF2-40B4-BE49-F238E27FC236}">
                <a16:creationId xmlns:a16="http://schemas.microsoft.com/office/drawing/2014/main" id="{99C8E0EC-2BC7-4331-AF5C-73A585A49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6342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589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72">
            <a:extLst>
              <a:ext uri="{FF2B5EF4-FFF2-40B4-BE49-F238E27FC236}">
                <a16:creationId xmlns:a16="http://schemas.microsoft.com/office/drawing/2014/main" id="{4A61973C-D7BC-4397-B86E-9E0A93397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044" y="745236"/>
            <a:ext cx="10725912" cy="53675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74">
            <a:extLst>
              <a:ext uri="{FF2B5EF4-FFF2-40B4-BE49-F238E27FC236}">
                <a16:creationId xmlns:a16="http://schemas.microsoft.com/office/drawing/2014/main" id="{13467D05-2141-47A3-A4E0-42AF4AB00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328266" y="-2013796"/>
            <a:ext cx="5535469" cy="10885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00" name="Picture 4" descr="Afbeeldingsresultaat voor Dreyfus prison">
            <a:extLst>
              <a:ext uri="{FF2B5EF4-FFF2-40B4-BE49-F238E27FC236}">
                <a16:creationId xmlns:a16="http://schemas.microsoft.com/office/drawing/2014/main" id="{46F711F3-FE7B-4D5B-A590-44E555556D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373"/>
          <a:stretch/>
        </p:blipFill>
        <p:spPr bwMode="auto">
          <a:xfrm>
            <a:off x="942594" y="1227337"/>
            <a:ext cx="4192079" cy="471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upload.wikimedia.org/wikipedia/commons/d/d6/Pogrom_de_Chisinau_-_1903_-_1.jpg">
            <a:extLst>
              <a:ext uri="{FF2B5EF4-FFF2-40B4-BE49-F238E27FC236}">
                <a16:creationId xmlns:a16="http://schemas.microsoft.com/office/drawing/2014/main" id="{B9DF3AB7-7DE3-4639-9E01-C960F9758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49"/>
          <a:stretch/>
        </p:blipFill>
        <p:spPr bwMode="auto">
          <a:xfrm>
            <a:off x="6408601" y="1170456"/>
            <a:ext cx="4187376" cy="471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8A5A95D1-037F-4513-80F4-81139A6A49FB}"/>
              </a:ext>
            </a:extLst>
          </p:cNvPr>
          <p:cNvSpPr txBox="1"/>
          <p:nvPr/>
        </p:nvSpPr>
        <p:spPr>
          <a:xfrm>
            <a:off x="812884" y="782495"/>
            <a:ext cx="578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 Joodse kapitein </a:t>
            </a:r>
            <a:r>
              <a:rPr lang="nl-NL" b="1" dirty="0" err="1"/>
              <a:t>Dreyfus</a:t>
            </a:r>
            <a:r>
              <a:rPr lang="nl-NL" b="1" dirty="0"/>
              <a:t> wordt uit zijn rang gezet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18A1C35-9421-4726-B11B-F0D70CA56795}"/>
              </a:ext>
            </a:extLst>
          </p:cNvPr>
          <p:cNvSpPr txBox="1"/>
          <p:nvPr/>
        </p:nvSpPr>
        <p:spPr>
          <a:xfrm>
            <a:off x="6408601" y="763866"/>
            <a:ext cx="524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Joodse slachtoffers van een pogrom in Rusland</a:t>
            </a:r>
          </a:p>
        </p:txBody>
      </p:sp>
    </p:spTree>
    <p:extLst>
      <p:ext uri="{BB962C8B-B14F-4D97-AF65-F5344CB8AC3E}">
        <p14:creationId xmlns:p14="http://schemas.microsoft.com/office/powerpoint/2010/main" val="176260638"/>
      </p:ext>
    </p:extLst>
  </p:cSld>
  <p:clrMapOvr>
    <a:masterClrMapping/>
  </p:clrMapOvr>
</p:sld>
</file>

<file path=ppt/theme/theme1.xml><?xml version="1.0" encoding="utf-8"?>
<a:theme xmlns:a="http://schemas.openxmlformats.org/drawingml/2006/main" name="Pakket">
  <a:themeElements>
    <a:clrScheme name="Pak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1201</Words>
  <Application>Microsoft Office PowerPoint</Application>
  <PresentationFormat>Breedbeeld</PresentationFormat>
  <Paragraphs>130</Paragraphs>
  <Slides>35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38" baseType="lpstr">
      <vt:lpstr>Arial</vt:lpstr>
      <vt:lpstr>Gill Sans MT</vt:lpstr>
      <vt:lpstr>Pakket</vt:lpstr>
      <vt:lpstr>PowerPoint-presentatie</vt:lpstr>
      <vt:lpstr>Belang van dit onderwerp</vt:lpstr>
      <vt:lpstr>Belang van dit onderwerp</vt:lpstr>
      <vt:lpstr>PowerPoint-presentatie</vt:lpstr>
      <vt:lpstr>2.1het zionisme​</vt:lpstr>
      <vt:lpstr>PowerPoint-presentatie</vt:lpstr>
      <vt:lpstr>2.1 Het zionisme</vt:lpstr>
      <vt:lpstr>PowerPoint-presentatie</vt:lpstr>
      <vt:lpstr>PowerPoint-presentatie</vt:lpstr>
      <vt:lpstr>2.2 De Balfour-verklaring</vt:lpstr>
      <vt:lpstr>PowerPoint-presentatie</vt:lpstr>
      <vt:lpstr>2.2 De Balfour-verklaring</vt:lpstr>
      <vt:lpstr>PowerPoint-presentatie</vt:lpstr>
      <vt:lpstr>2.3 Brits Mandaat (1920-1947)</vt:lpstr>
      <vt:lpstr>PowerPoint-presentatie</vt:lpstr>
      <vt:lpstr>PowerPoint-presentatie</vt:lpstr>
      <vt:lpstr>PowerPoint-presentatie</vt:lpstr>
      <vt:lpstr>PowerPoint-presentatie</vt:lpstr>
      <vt:lpstr>2.3 Brits Mandaat (1920-1947)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2.4 De Tweede Wereldoorlog en de Holocaust​</vt:lpstr>
      <vt:lpstr>PowerPoint-presentatie</vt:lpstr>
      <vt:lpstr>2.5 Stichting Staat Israël</vt:lpstr>
      <vt:lpstr>PowerPoint-presentatie</vt:lpstr>
      <vt:lpstr>2.5 Stichting Staat Israël</vt:lpstr>
      <vt:lpstr>PowerPoint-presentatie</vt:lpstr>
      <vt:lpstr>2.5 Stichting Staat Israël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Floris Betlem</dc:creator>
  <cp:lastModifiedBy>albert</cp:lastModifiedBy>
  <cp:revision>26</cp:revision>
  <dcterms:created xsi:type="dcterms:W3CDTF">2019-10-13T22:00:53Z</dcterms:created>
  <dcterms:modified xsi:type="dcterms:W3CDTF">2020-02-20T16:01:50Z</dcterms:modified>
</cp:coreProperties>
</file>