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246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14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90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99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261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7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8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9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7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77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4F01A6-3C69-407B-8FF3-5307CDE2815B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484BBCE-1B29-4EAD-B388-9441B6F65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16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Zesdaagse oorlog">
            <a:extLst>
              <a:ext uri="{FF2B5EF4-FFF2-40B4-BE49-F238E27FC236}">
                <a16:creationId xmlns:a16="http://schemas.microsoft.com/office/drawing/2014/main" id="{A64E490C-C231-4CA7-BA4D-16DA17E23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b="2876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8772D0C-7F6F-47DA-B0B7-E831C7867B83}"/>
              </a:ext>
            </a:extLst>
          </p:cNvPr>
          <p:cNvSpPr txBox="1"/>
          <p:nvPr/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cap="all" spc="2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Hoofdstuk</a:t>
            </a:r>
            <a:r>
              <a:rPr lang="en-US" sz="2900" b="1" cap="all" spc="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3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cap="all" spc="2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Arabieren</a:t>
            </a:r>
            <a:r>
              <a:rPr lang="en-US" sz="2900" b="1" cap="all" spc="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</a:t>
            </a:r>
            <a:r>
              <a:rPr lang="en-US" sz="2900" b="1" cap="all" spc="2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tegen</a:t>
            </a:r>
            <a:r>
              <a:rPr lang="en-US" sz="2900" b="1" cap="all" spc="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de </a:t>
            </a:r>
            <a:r>
              <a:rPr lang="en-US" sz="2900" b="1" cap="all" spc="2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staat</a:t>
            </a:r>
            <a:r>
              <a:rPr lang="en-US" sz="2900" b="1" cap="all" spc="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</a:t>
            </a:r>
            <a:r>
              <a:rPr lang="en-US" sz="2900" b="1" cap="all" spc="2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Israël</a:t>
            </a:r>
            <a:endParaRPr lang="en-US" sz="2900" b="1" cap="all" spc="200" dirty="0"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4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CDF1B-D4BF-41D6-9D61-933EDA16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68" y="220022"/>
            <a:ext cx="10341864" cy="987520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3.4 De Palestijnen en hun organisaties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6FBEB-6EB1-4E84-9F54-9A4CA9C21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300" y="1423334"/>
            <a:ext cx="8653100" cy="4760725"/>
          </a:xfrm>
        </p:spPr>
        <p:txBody>
          <a:bodyPr>
            <a:noAutofit/>
          </a:bodyPr>
          <a:lstStyle/>
          <a:p>
            <a:r>
              <a:rPr lang="nl-NL" sz="2400" dirty="0"/>
              <a:t>Veel Palestijnen wonen nog steeds in slechte omstandigheden in vluchtelingenkampen buiten Israël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In 1967 worden ook de Gazastrook en de Westelijke Jordaanoever door Israël bezet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Jaren 70 rechtse partij </a:t>
            </a:r>
            <a:r>
              <a:rPr lang="nl-NL" sz="2400" dirty="0" err="1"/>
              <a:t>Likoed</a:t>
            </a:r>
            <a:r>
              <a:rPr lang="nl-NL" sz="2400" dirty="0"/>
              <a:t> de grootste in Israël: hard optreden tegen Palestijnen en Joodse nederzettingen bezette Palestijnse gebieden</a:t>
            </a:r>
          </a:p>
          <a:p>
            <a:endParaRPr lang="nl-NL" sz="2400" dirty="0"/>
          </a:p>
          <a:p>
            <a:r>
              <a:rPr lang="nl-NL" sz="2400" dirty="0"/>
              <a:t>Na de Zesdaagse Oorlog nemen de Palestijnen hun lot in eigen handen</a:t>
            </a:r>
          </a:p>
          <a:p>
            <a:endParaRPr lang="nl-NL" sz="2000" dirty="0"/>
          </a:p>
        </p:txBody>
      </p:sp>
      <p:sp>
        <p:nvSpPr>
          <p:cNvPr id="5" name="AutoShape 2" descr="http://linkswende.org/wp-content/uploads/2017/07/26_27-1967-Gaza-Jabali-refugee-campcMiren-Edurne-1-800x445.jpg">
            <a:extLst>
              <a:ext uri="{FF2B5EF4-FFF2-40B4-BE49-F238E27FC236}">
                <a16:creationId xmlns:a16="http://schemas.microsoft.com/office/drawing/2014/main" id="{8703BD4D-E8C9-4419-8141-535CADD21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Afbeelding met persoon, buiten, menigte, gebouw&#10;&#10;Automatisch gegenereerde beschrijving">
            <a:extLst>
              <a:ext uri="{FF2B5EF4-FFF2-40B4-BE49-F238E27FC236}">
                <a16:creationId xmlns:a16="http://schemas.microsoft.com/office/drawing/2014/main" id="{B4DA6CF2-E971-44AA-B8B5-63A2499CF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606154"/>
            <a:ext cx="3128600" cy="2197542"/>
          </a:xfrm>
          <a:prstGeom prst="rect">
            <a:avLst/>
          </a:prstGeom>
        </p:spPr>
      </p:pic>
      <p:pic>
        <p:nvPicPr>
          <p:cNvPr id="1030" name="Picture 6" descr="Afbeeldingsresultaat voor Likud wins election 1977">
            <a:extLst>
              <a:ext uri="{FF2B5EF4-FFF2-40B4-BE49-F238E27FC236}">
                <a16:creationId xmlns:a16="http://schemas.microsoft.com/office/drawing/2014/main" id="{F6A3DD50-93C0-4BFD-A927-46686444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202308"/>
            <a:ext cx="3128600" cy="219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1E14F-9AD1-4FB0-A59D-FC566FE30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004" y="1395691"/>
            <a:ext cx="9075546" cy="5235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400" dirty="0"/>
              <a:t>In 1964 wordt door de Arabische Liga de </a:t>
            </a:r>
            <a:r>
              <a:rPr lang="nl-NL" sz="2400" dirty="0" err="1"/>
              <a:t>Palestinian</a:t>
            </a:r>
            <a:r>
              <a:rPr lang="nl-NL" sz="2400" dirty="0"/>
              <a:t> </a:t>
            </a:r>
            <a:r>
              <a:rPr lang="nl-NL" sz="2400" dirty="0" err="1"/>
              <a:t>Liberation</a:t>
            </a:r>
            <a:r>
              <a:rPr lang="nl-NL" sz="2400" dirty="0"/>
              <a:t> </a:t>
            </a:r>
            <a:r>
              <a:rPr lang="nl-NL" sz="2400" dirty="0" err="1"/>
              <a:t>Organisation</a:t>
            </a:r>
            <a:r>
              <a:rPr lang="nl-NL" sz="2400" dirty="0"/>
              <a:t> (PLO) opgericht</a:t>
            </a:r>
          </a:p>
          <a:p>
            <a:endParaRPr lang="nl-NL" sz="2400" dirty="0"/>
          </a:p>
          <a:p>
            <a:r>
              <a:rPr lang="nl-NL" sz="2400" dirty="0" err="1"/>
              <a:t>Yasser</a:t>
            </a:r>
            <a:r>
              <a:rPr lang="nl-NL" sz="2400" dirty="0"/>
              <a:t> Arafat,  leider van de in 1959 opgericht guerrillabeweging El </a:t>
            </a:r>
            <a:r>
              <a:rPr lang="nl-NL" sz="2400" dirty="0" err="1"/>
              <a:t>Fatah</a:t>
            </a:r>
            <a:r>
              <a:rPr lang="nl-NL" sz="2400" dirty="0"/>
              <a:t>, gaat in 1969 ook de PLO leiden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Arafat weet de Palestijnse kwestie op de internationale agenda te zetten – probeert PLO politieke beweging te maken</a:t>
            </a:r>
          </a:p>
          <a:p>
            <a:endParaRPr lang="nl-NL" sz="2400" dirty="0"/>
          </a:p>
          <a:p>
            <a:r>
              <a:rPr lang="nl-NL" sz="2400" dirty="0"/>
              <a:t>De PLO </a:t>
            </a:r>
            <a:r>
              <a:rPr lang="nl-NL" sz="2400"/>
              <a:t>gaat vooral </a:t>
            </a:r>
            <a:r>
              <a:rPr lang="nl-NL" sz="2400" dirty="0"/>
              <a:t>de strijd aan door middel van terroristische aanslagen (München 1972) en de Intifada in 1987 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9441EF1-AD14-4AA2-9926-5CFBF86A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88" y="226600"/>
            <a:ext cx="10341864" cy="964025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3.4 De Palestijnen en hun organisaties</a:t>
            </a:r>
          </a:p>
        </p:txBody>
      </p:sp>
      <p:pic>
        <p:nvPicPr>
          <p:cNvPr id="7" name="Picture 4" descr="Gerelateerde afbeelding">
            <a:extLst>
              <a:ext uri="{FF2B5EF4-FFF2-40B4-BE49-F238E27FC236}">
                <a16:creationId xmlns:a16="http://schemas.microsoft.com/office/drawing/2014/main" id="{0CE14885-A67E-43FC-AA4C-C6764E12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59" y="4512811"/>
            <a:ext cx="2183321" cy="21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Yasser Arafat ">
            <a:extLst>
              <a:ext uri="{FF2B5EF4-FFF2-40B4-BE49-F238E27FC236}">
                <a16:creationId xmlns:a16="http://schemas.microsoft.com/office/drawing/2014/main" id="{436CB4B4-6583-4131-B604-E9E698ED4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59" y="1546091"/>
            <a:ext cx="2183321" cy="283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7CC32-70C0-42EB-B230-66645F81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406" y="239892"/>
            <a:ext cx="7729728" cy="857123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Belang van het onderwerp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7D6EC-E68E-4FD4-9DA9-2A1C00E4E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735" y="1410895"/>
            <a:ext cx="7251700" cy="5189930"/>
          </a:xfrm>
        </p:spPr>
        <p:txBody>
          <a:bodyPr>
            <a:normAutofit/>
          </a:bodyPr>
          <a:lstStyle/>
          <a:p>
            <a:r>
              <a:rPr lang="nl-NL" sz="2400" dirty="0">
                <a:cs typeface="Courier New" panose="02070309020205020404" pitchFamily="49" charset="0"/>
              </a:rPr>
              <a:t>De Arabische staten erkennen de staat Israël in1948 niet </a:t>
            </a:r>
          </a:p>
          <a:p>
            <a:pPr marL="0" indent="0">
              <a:buNone/>
            </a:pPr>
            <a:endParaRPr lang="nl-NL" sz="2400" dirty="0">
              <a:cs typeface="Courier New" panose="02070309020205020404" pitchFamily="49" charset="0"/>
            </a:endParaRPr>
          </a:p>
          <a:p>
            <a:r>
              <a:rPr lang="nl-NL" sz="2400" dirty="0">
                <a:cs typeface="Courier New" panose="02070309020205020404" pitchFamily="49" charset="0"/>
              </a:rPr>
              <a:t>Het kost vier oorlogen voordat Egypte in 1978 als eerste Arabische staat Israël erkent</a:t>
            </a:r>
          </a:p>
          <a:p>
            <a:endParaRPr lang="nl-NL" sz="2400" dirty="0">
              <a:cs typeface="Courier New" panose="02070309020205020404" pitchFamily="49" charset="0"/>
            </a:endParaRPr>
          </a:p>
          <a:p>
            <a:r>
              <a:rPr lang="nl-NL" sz="2400" dirty="0">
                <a:cs typeface="Courier New" panose="02070309020205020404" pitchFamily="49" charset="0"/>
              </a:rPr>
              <a:t>De Palestijnse vluchtelingen worden aan hun lot overgelaten en kunnen niet terugkeren</a:t>
            </a:r>
          </a:p>
          <a:p>
            <a:pPr marL="0" indent="0">
              <a:buNone/>
            </a:pPr>
            <a:endParaRPr lang="nl-NL" sz="2400" dirty="0">
              <a:cs typeface="Courier New" panose="02070309020205020404" pitchFamily="49" charset="0"/>
            </a:endParaRPr>
          </a:p>
          <a:p>
            <a:r>
              <a:rPr lang="nl-NL" sz="2400" dirty="0">
                <a:cs typeface="Courier New" panose="02070309020205020404" pitchFamily="49" charset="0"/>
              </a:rPr>
              <a:t>Tot op heden is er nog géén oplossing voor het Israëlisch-Palestijns conflict gekomen</a:t>
            </a:r>
          </a:p>
          <a:p>
            <a:endParaRPr lang="nl-N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Afbeeldingsresultaat voor Palestijn-Israëlisch conflict">
            <a:extLst>
              <a:ext uri="{FF2B5EF4-FFF2-40B4-BE49-F238E27FC236}">
                <a16:creationId xmlns:a16="http://schemas.microsoft.com/office/drawing/2014/main" id="{C314BE0E-5B1F-4BC2-A09E-512012A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346287"/>
            <a:ext cx="4348480" cy="23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CF46D-0174-4C4C-97B8-C6298255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44" y="180976"/>
            <a:ext cx="9751312" cy="838199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Paragraaf 3.1 Israël consolideert zich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A3242-CCD0-449C-AB12-9AAE1F051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321" y="1490023"/>
            <a:ext cx="7885679" cy="5367977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De Joden bouwen na 1948 verder aan een hun eigen staat</a:t>
            </a:r>
          </a:p>
          <a:p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1951 telt Israël 1.3 miljoen inwoners – één derde overlevenden van de Holocaust (legitimatie staat Israël)</a:t>
            </a:r>
          </a:p>
          <a:p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Binnen Israël zijn er verschillen: Sefardische versus </a:t>
            </a:r>
            <a:r>
              <a:rPr lang="nl-NL" sz="2400" dirty="0" err="1">
                <a:latin typeface="+mj-lt"/>
                <a:cs typeface="Courier New" panose="02070309020205020404" pitchFamily="49" charset="0"/>
              </a:rPr>
              <a:t>Asjkenazische</a:t>
            </a:r>
            <a:r>
              <a:rPr lang="nl-NL" sz="2400" dirty="0">
                <a:latin typeface="+mj-lt"/>
                <a:cs typeface="Courier New" panose="02070309020205020404" pitchFamily="49" charset="0"/>
              </a:rPr>
              <a:t> Joden en orthodoxen versus seculieren </a:t>
            </a:r>
          </a:p>
          <a:p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Israël groeit uit tot een militaire grootmacht door vijandige buurlanden</a:t>
            </a:r>
          </a:p>
          <a:p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nl-NL" dirty="0"/>
          </a:p>
        </p:txBody>
      </p:sp>
      <p:pic>
        <p:nvPicPr>
          <p:cNvPr id="5" name="Picture 2" descr="Afbeeldingsresultaat voor Israël 1948">
            <a:extLst>
              <a:ext uri="{FF2B5EF4-FFF2-40B4-BE49-F238E27FC236}">
                <a16:creationId xmlns:a16="http://schemas.microsoft.com/office/drawing/2014/main" id="{BEFFF41F-27A8-42BE-89F7-21957BC77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0" y="1665443"/>
            <a:ext cx="35029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FC022-97C5-4A24-8FA4-15DB6B95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2" y="193167"/>
            <a:ext cx="10065637" cy="845058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3.2 Arabisch Nationalisme en socialisme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7A02D-A39D-4503-A04B-35D09ABE6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401" y="1521333"/>
            <a:ext cx="7562724" cy="4867656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Egypte belangrijkste land in de Arabische wereld: Suezkanaal en de grootste bevolking</a:t>
            </a:r>
          </a:p>
          <a:p>
            <a:pPr marL="0" indent="0">
              <a:buNone/>
            </a:pPr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In 1952 komt kolonel </a:t>
            </a:r>
            <a:r>
              <a:rPr lang="nl-NL" sz="2400" dirty="0" err="1">
                <a:latin typeface="+mj-lt"/>
                <a:cs typeface="Courier New" panose="02070309020205020404" pitchFamily="49" charset="0"/>
              </a:rPr>
              <a:t>Gamal</a:t>
            </a:r>
            <a:r>
              <a:rPr lang="nl-NL" sz="2400" dirty="0">
                <a:latin typeface="+mj-lt"/>
                <a:cs typeface="Courier New" panose="02070309020205020404" pitchFamily="49" charset="0"/>
              </a:rPr>
              <a:t> Abdel Nasser aan de macht</a:t>
            </a:r>
          </a:p>
          <a:p>
            <a:pPr marL="0" indent="0">
              <a:buNone/>
            </a:pPr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Nasser groeit uit tot het boegbeeld van de Arabische wereld</a:t>
            </a:r>
          </a:p>
          <a:p>
            <a:endParaRPr lang="nl-NL" sz="2400" dirty="0">
              <a:latin typeface="+mj-lt"/>
              <a:cs typeface="Courier New" panose="02070309020205020404" pitchFamily="49" charset="0"/>
            </a:endParaRPr>
          </a:p>
          <a:p>
            <a:r>
              <a:rPr lang="nl-NL" sz="2400" dirty="0">
                <a:latin typeface="+mj-lt"/>
                <a:cs typeface="Courier New" panose="02070309020205020404" pitchFamily="49" charset="0"/>
              </a:rPr>
              <a:t>Arabische staten moeten met elkaar samen werken (Ar. nationalisme) en Nasser geeft hij miljoenen arme mensen uitzicht op een beter bestaan (Ar. socialisme)</a:t>
            </a:r>
          </a:p>
          <a:p>
            <a:endParaRPr lang="nl-NL" dirty="0"/>
          </a:p>
        </p:txBody>
      </p:sp>
      <p:pic>
        <p:nvPicPr>
          <p:cNvPr id="2050" name="Picture 2" descr="Afbeeldingsresultaat voor Nasser">
            <a:extLst>
              <a:ext uri="{FF2B5EF4-FFF2-40B4-BE49-F238E27FC236}">
                <a16:creationId xmlns:a16="http://schemas.microsoft.com/office/drawing/2014/main" id="{E2325BB0-A7BD-4109-9FC2-6F1FA6C8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85" y="1645158"/>
            <a:ext cx="38100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34A1A8-6A39-4790-9A40-3E408A2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68" y="104899"/>
            <a:ext cx="7860031" cy="904751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3.2 Koude oorlog Midden-Oosten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73A078-B077-40D2-B21A-5E96EBC0C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420" y="1414272"/>
            <a:ext cx="8195201" cy="4029456"/>
          </a:xfrm>
        </p:spPr>
        <p:txBody>
          <a:bodyPr>
            <a:noAutofit/>
          </a:bodyPr>
          <a:lstStyle/>
          <a:p>
            <a:r>
              <a:rPr lang="nl-NL" sz="2400" dirty="0"/>
              <a:t>Egypte gezworen vijand van Israël – Israël is de ‘aartsvijand van alle Arabieren’</a:t>
            </a:r>
          </a:p>
          <a:p>
            <a:endParaRPr lang="nl-NL" sz="2400" dirty="0"/>
          </a:p>
          <a:p>
            <a:r>
              <a:rPr lang="nl-NL" sz="2400" dirty="0"/>
              <a:t>Egypte en bondgenoten worden gesteund door het Oostblok en Israël door het Westen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Syrië en Irak ook seculiere pro-Arabisch nationalistische regimes aan de macht – </a:t>
            </a:r>
            <a:r>
              <a:rPr lang="nl-NL" sz="2400" dirty="0" err="1"/>
              <a:t>Baath</a:t>
            </a:r>
            <a:r>
              <a:rPr lang="nl-NL" sz="2400" dirty="0"/>
              <a:t> partij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Desondanks blijft het Arabische nationalisme een onvervuld droom  – de haat tegen Israël enige bindmiddel</a:t>
            </a:r>
          </a:p>
        </p:txBody>
      </p:sp>
      <p:pic>
        <p:nvPicPr>
          <p:cNvPr id="4100" name="Picture 4" descr="Gerelateerde afbeelding">
            <a:extLst>
              <a:ext uri="{FF2B5EF4-FFF2-40B4-BE49-F238E27FC236}">
                <a16:creationId xmlns:a16="http://schemas.microsoft.com/office/drawing/2014/main" id="{0DD62EE0-47AB-456D-8D27-CB4465AE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21" y="1669640"/>
            <a:ext cx="3798379" cy="21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iscellaneous - Algemeen Handelsblad - Arabisch nationalisme dringt door tot de Perzische Golf">
            <a:extLst>
              <a:ext uri="{FF2B5EF4-FFF2-40B4-BE49-F238E27FC236}">
                <a16:creationId xmlns:a16="http://schemas.microsoft.com/office/drawing/2014/main" id="{D3D8F1FD-8FD6-4E3A-916E-F5DF73EB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80" y="4029446"/>
            <a:ext cx="3936700" cy="21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48F34-6406-48E6-8191-CCA6FA71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659" y="269533"/>
            <a:ext cx="7729728" cy="908993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3.3 Drie oorlogen met Israël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FDB37-2BF8-49CB-AD41-C40B3C6F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60" y="1767890"/>
            <a:ext cx="8880398" cy="4165878"/>
          </a:xfrm>
        </p:spPr>
        <p:txBody>
          <a:bodyPr>
            <a:normAutofit/>
          </a:bodyPr>
          <a:lstStyle/>
          <a:p>
            <a:r>
              <a:rPr lang="nl-NL" sz="2400" dirty="0"/>
              <a:t>Drie oorlogen periode 1949-1973 tussen Israël en haar Arabische buurlanden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Suezcrisis 1956 – Egypte wil het Suezkanaal in eigen handen krijgen </a:t>
            </a:r>
          </a:p>
          <a:p>
            <a:endParaRPr lang="nl-NL" sz="2400" dirty="0"/>
          </a:p>
          <a:p>
            <a:r>
              <a:rPr lang="nl-NL" sz="2400" dirty="0"/>
              <a:t>Groot-Brittannië, Frankrijk en Israël proberen dat te voorkomen</a:t>
            </a:r>
          </a:p>
          <a:p>
            <a:endParaRPr lang="nl-NL" sz="2400" dirty="0"/>
          </a:p>
          <a:p>
            <a:r>
              <a:rPr lang="nl-NL" sz="2400" dirty="0"/>
              <a:t>De VS fluit de drie landen terug: angst voor een kernoorlog met Sovjet-Unie en anti-imperialistisch – overwinning Egypte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Picture 2" descr="Afbeeldingsresultaat voor Suez crisis cartoon">
            <a:extLst>
              <a:ext uri="{FF2B5EF4-FFF2-40B4-BE49-F238E27FC236}">
                <a16:creationId xmlns:a16="http://schemas.microsoft.com/office/drawing/2014/main" id="{C3DC8B69-3F6B-4D0B-A370-77B41DA6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1767890"/>
            <a:ext cx="3061403" cy="43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59571-6C55-4C51-B95E-5D20886C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52" y="217440"/>
            <a:ext cx="7729728" cy="963660"/>
          </a:xfrm>
        </p:spPr>
        <p:txBody>
          <a:bodyPr/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3.3 Zesdaagse 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16763-6924-4ADE-8C55-200570CD6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1476605"/>
            <a:ext cx="8705850" cy="5044881"/>
          </a:xfrm>
        </p:spPr>
        <p:txBody>
          <a:bodyPr>
            <a:normAutofit fontScale="92500"/>
          </a:bodyPr>
          <a:lstStyle/>
          <a:p>
            <a:r>
              <a:rPr lang="nl-NL" sz="2600" dirty="0"/>
              <a:t>Egypte wil samen met Syrië en Jordanië Israël aanvallen –vernietiging staat Israël 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/>
              <a:t>1967 blokkeert Egypte Israëlische scheepvaart door de Golf van Akaba – valse informatie Sovjet-Unie over Israëlische aanval </a:t>
            </a:r>
          </a:p>
          <a:p>
            <a:pPr marL="0" indent="0">
              <a:buNone/>
            </a:pPr>
            <a:endParaRPr lang="nl-NL" sz="2600" dirty="0"/>
          </a:p>
          <a:p>
            <a:r>
              <a:rPr lang="nl-NL" sz="2600" dirty="0"/>
              <a:t>Israël besluit als eerste aan te vallen – 5 juni 1967 schakelt het bijna de gehele luchtmacht van Egypte en zijn bondgenoten uit</a:t>
            </a:r>
          </a:p>
          <a:p>
            <a:endParaRPr lang="nl-NL" sz="2600" dirty="0"/>
          </a:p>
          <a:p>
            <a:r>
              <a:rPr lang="nl-NL" sz="2600" dirty="0"/>
              <a:t>In de vijf dagen daarna verovert het grote gebieden op Syrië,  Jordanië en Egypte</a:t>
            </a:r>
          </a:p>
          <a:p>
            <a:endParaRPr lang="nl-NL" dirty="0"/>
          </a:p>
        </p:txBody>
      </p:sp>
      <p:pic>
        <p:nvPicPr>
          <p:cNvPr id="6148" name="Picture 4" descr="Gerelateerde afbeelding">
            <a:extLst>
              <a:ext uri="{FF2B5EF4-FFF2-40B4-BE49-F238E27FC236}">
                <a16:creationId xmlns:a16="http://schemas.microsoft.com/office/drawing/2014/main" id="{13C60D85-8945-4BED-8269-D60310C3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1324441"/>
            <a:ext cx="3166897" cy="50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713E02E6-F162-4B56-AC4E-76629DFC1A60}"/>
              </a:ext>
            </a:extLst>
          </p:cNvPr>
          <p:cNvSpPr/>
          <p:nvPr/>
        </p:nvSpPr>
        <p:spPr>
          <a:xfrm>
            <a:off x="8848725" y="4686301"/>
            <a:ext cx="1964064" cy="7334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Golf van Akaba</a:t>
            </a:r>
          </a:p>
        </p:txBody>
      </p:sp>
      <p:pic>
        <p:nvPicPr>
          <p:cNvPr id="2050" name="Picture 2" descr="https://brabosh.files.wordpress.com/2018/06/nasser3a.jpg">
            <a:extLst>
              <a:ext uri="{FF2B5EF4-FFF2-40B4-BE49-F238E27FC236}">
                <a16:creationId xmlns:a16="http://schemas.microsoft.com/office/drawing/2014/main" id="{E32B4D36-C27B-4B38-A712-E8E4F157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11" y="1866900"/>
            <a:ext cx="692316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FD420-6AF4-40A8-AAA9-3760BB5A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061" y="192284"/>
            <a:ext cx="7729728" cy="798316"/>
          </a:xfrm>
        </p:spPr>
        <p:txBody>
          <a:bodyPr/>
          <a:lstStyle/>
          <a:p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Jom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Kippoeroorlog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C8E3B-B352-4B84-8B87-F5EF2D2E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39" y="1209553"/>
            <a:ext cx="8122286" cy="5524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400" dirty="0"/>
              <a:t>Anwar </a:t>
            </a:r>
            <a:r>
              <a:rPr lang="nl-NL" sz="2400" dirty="0" err="1"/>
              <a:t>Sadat</a:t>
            </a:r>
            <a:r>
              <a:rPr lang="nl-NL" sz="2400" dirty="0"/>
              <a:t>, opvolger Nasser 1970, wil de vernederingen uit de Zesdaagse Oorlog ongedaan te maken</a:t>
            </a:r>
          </a:p>
          <a:p>
            <a:endParaRPr lang="nl-NL" sz="2400" dirty="0"/>
          </a:p>
          <a:p>
            <a:r>
              <a:rPr lang="nl-NL" sz="2400" dirty="0"/>
              <a:t>Egypte en Syrië vallen in1973 Israël aan om de Sinaï-woestijn en de </a:t>
            </a:r>
            <a:r>
              <a:rPr lang="nl-NL" sz="2400" dirty="0" err="1"/>
              <a:t>Golanhoogte</a:t>
            </a:r>
            <a:r>
              <a:rPr lang="nl-NL" sz="2400" dirty="0"/>
              <a:t> te heroveren</a:t>
            </a:r>
          </a:p>
          <a:p>
            <a:endParaRPr lang="nl-NL" sz="2400" dirty="0"/>
          </a:p>
          <a:p>
            <a:r>
              <a:rPr lang="nl-NL" sz="2400" dirty="0"/>
              <a:t>In eerste instantie heeft het Egyptische leger succes, maar de oorlog eindigt in een patstelling</a:t>
            </a:r>
          </a:p>
          <a:p>
            <a:endParaRPr lang="nl-NL" sz="2400" dirty="0"/>
          </a:p>
          <a:p>
            <a:r>
              <a:rPr lang="nl-NL" sz="2400" dirty="0"/>
              <a:t>De Arabische landen ondersteunen Egypte en Syrië met een olieboycot tegen het Westen: eerste oliecrisis </a:t>
            </a:r>
          </a:p>
          <a:p>
            <a:endParaRPr lang="nl-NL" sz="2400" dirty="0"/>
          </a:p>
          <a:p>
            <a:endParaRPr lang="nl-NL" sz="2000" dirty="0"/>
          </a:p>
          <a:p>
            <a:endParaRPr lang="nl-NL" dirty="0"/>
          </a:p>
        </p:txBody>
      </p:sp>
      <p:pic>
        <p:nvPicPr>
          <p:cNvPr id="6" name="Picture 2" descr="Afbeeldingsresultaat voor oliecrisis 1973">
            <a:extLst>
              <a:ext uri="{FF2B5EF4-FFF2-40B4-BE49-F238E27FC236}">
                <a16:creationId xmlns:a16="http://schemas.microsoft.com/office/drawing/2014/main" id="{135949C0-CF41-406B-A627-F8D17098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4190907"/>
            <a:ext cx="3521711" cy="2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relateerde afbeelding">
            <a:extLst>
              <a:ext uri="{FF2B5EF4-FFF2-40B4-BE49-F238E27FC236}">
                <a16:creationId xmlns:a16="http://schemas.microsoft.com/office/drawing/2014/main" id="{1C5F2F36-69A8-46FC-A22E-60E52823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1582228"/>
            <a:ext cx="3521711" cy="2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EE4B8-1284-4209-9AFF-9ABF0DA6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440" y="134298"/>
            <a:ext cx="7729728" cy="932501"/>
          </a:xfrm>
        </p:spPr>
        <p:txBody>
          <a:bodyPr>
            <a:normAutofit/>
          </a:bodyPr>
          <a:lstStyle/>
          <a:p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Oliecrisis en Camp David 1979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9738C4-91E9-449A-B44A-45EFF93E6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410" y="1466798"/>
            <a:ext cx="8205640" cy="2102455"/>
          </a:xfrm>
        </p:spPr>
        <p:txBody>
          <a:bodyPr>
            <a:noAutofit/>
          </a:bodyPr>
          <a:lstStyle/>
          <a:p>
            <a:r>
              <a:rPr lang="nl-NL" sz="2400" dirty="0"/>
              <a:t>Eerste oliecrisis (1973) leidt tot een wereldwijde economische inzinking</a:t>
            </a:r>
          </a:p>
          <a:p>
            <a:endParaRPr lang="nl-NL" sz="2400" dirty="0"/>
          </a:p>
          <a:p>
            <a:r>
              <a:rPr lang="nl-NL" sz="2400" dirty="0"/>
              <a:t>Veel landen gaan mede hierdoor de Arabieren steunen: omslag wereldopinie – Israël van slachtoffer naar dader </a:t>
            </a:r>
          </a:p>
          <a:p>
            <a:endParaRPr lang="nl-NL" sz="2400" dirty="0"/>
          </a:p>
          <a:p>
            <a:r>
              <a:rPr lang="nl-NL" sz="2400" dirty="0"/>
              <a:t>Toenadering Egypte en Israël na de </a:t>
            </a:r>
            <a:r>
              <a:rPr lang="nl-NL" sz="2400" dirty="0" err="1"/>
              <a:t>Jom</a:t>
            </a:r>
            <a:r>
              <a:rPr lang="nl-NL" sz="2400" dirty="0"/>
              <a:t> Kippoeroorlog – Camp David-akkoorden 1979</a:t>
            </a:r>
          </a:p>
          <a:p>
            <a:endParaRPr lang="nl-NL" sz="2400" dirty="0"/>
          </a:p>
          <a:p>
            <a:r>
              <a:rPr lang="nl-NL" sz="2400" dirty="0"/>
              <a:t>Belangrijke punten: terugtrekking Israël uit de Sinaï-woestijn en Egypte erkent als eerste Arabisch land de staat Israël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Picture 2" descr="Afbeeldingsresultaat voor Camp David 1979">
            <a:extLst>
              <a:ext uri="{FF2B5EF4-FFF2-40B4-BE49-F238E27FC236}">
                <a16:creationId xmlns:a16="http://schemas.microsoft.com/office/drawing/2014/main" id="{FF0EE70D-46CE-42AF-A4C3-01D2BEDA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160608"/>
            <a:ext cx="3471715" cy="23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Zionism is racism 1975">
            <a:extLst>
              <a:ext uri="{FF2B5EF4-FFF2-40B4-BE49-F238E27FC236}">
                <a16:creationId xmlns:a16="http://schemas.microsoft.com/office/drawing/2014/main" id="{47F8C032-9405-4154-81F6-E0A712DD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1511846"/>
            <a:ext cx="3471715" cy="21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645</Words>
  <Application>Microsoft Office PowerPoint</Application>
  <PresentationFormat>Breedbeeld</PresentationFormat>
  <Paragraphs>92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Courier New</vt:lpstr>
      <vt:lpstr>Gill Sans MT</vt:lpstr>
      <vt:lpstr>Pakket</vt:lpstr>
      <vt:lpstr>PowerPoint-presentatie</vt:lpstr>
      <vt:lpstr>Belang van het onderwerp</vt:lpstr>
      <vt:lpstr>Paragraaf 3.1 Israël consolideert zich</vt:lpstr>
      <vt:lpstr>3.2 Arabisch Nationalisme en socialisme</vt:lpstr>
      <vt:lpstr>3.2 Koude oorlog Midden-Oosten</vt:lpstr>
      <vt:lpstr>3.3 Drie oorlogen met Israël</vt:lpstr>
      <vt:lpstr>3.3 Zesdaagse oorlog</vt:lpstr>
      <vt:lpstr>Jom Kippoeroorlog</vt:lpstr>
      <vt:lpstr>Oliecrisis en Camp David 1979</vt:lpstr>
      <vt:lpstr>3.4 De Palestijnen en hun organisaties</vt:lpstr>
      <vt:lpstr>3.4 De Palestijnen en hun organisaties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Floris Betlem</dc:creator>
  <cp:lastModifiedBy>albert</cp:lastModifiedBy>
  <cp:revision>9</cp:revision>
  <dcterms:created xsi:type="dcterms:W3CDTF">2019-11-10T21:59:54Z</dcterms:created>
  <dcterms:modified xsi:type="dcterms:W3CDTF">2020-02-20T16:02:38Z</dcterms:modified>
</cp:coreProperties>
</file>