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6" r:id="rId1"/>
  </p:sldMasterIdLst>
  <p:notesMasterIdLst>
    <p:notesMasterId r:id="rId10"/>
  </p:notesMasterIdLst>
  <p:sldIdLst>
    <p:sldId id="256" r:id="rId2"/>
    <p:sldId id="275" r:id="rId3"/>
    <p:sldId id="263" r:id="rId4"/>
    <p:sldId id="268" r:id="rId5"/>
    <p:sldId id="276" r:id="rId6"/>
    <p:sldId id="274" r:id="rId7"/>
    <p:sldId id="269" r:id="rId8"/>
    <p:sldId id="277" r:id="rId9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108" d="100"/>
          <a:sy n="108" d="100"/>
        </p:scale>
        <p:origin x="-162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052D12-0118-4892-81C0-2943958EBEB7}" type="datetimeFigureOut">
              <a:rPr lang="nl-NL" smtClean="0"/>
              <a:t>29-4-2013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415834-0004-4002-B007-909EBF11AD3A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5653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99212-6C02-45F7-A149-40C6AFA2B472}" type="datetime1">
              <a:rPr lang="nl-NL" smtClean="0"/>
              <a:t>29-4-2013</a:t>
            </a:fld>
            <a:endParaRPr lang="nl-NL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Rechte verbindingslijn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68CB47-B865-47F9-9DB2-D55C4F51E3E5}" type="datetime1">
              <a:rPr lang="nl-NL" smtClean="0"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hte verbindingslijn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DCDA1-6E43-470C-B85E-36C8A4FBCBBA}" type="datetime1">
              <a:rPr lang="nl-NL" smtClean="0"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350951-EDC4-46C4-8C22-ACA222677F7C}" type="datetime1">
              <a:rPr lang="nl-NL" smtClean="0"/>
              <a:t>29-4-2013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Tijdelijke aanduiding voor inhoud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hthoe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hthoe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F0055-C7F5-4E05-9104-4B80B7C44723}" type="datetime1">
              <a:rPr lang="nl-NL" smtClean="0"/>
              <a:t>29-4-2013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BA22E9A-B66D-47D6-A81E-504BD8E1372C}" type="datetime1">
              <a:rPr lang="nl-NL" smtClean="0"/>
              <a:t>29-4-2013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e verbindingslijn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Tijdelijke aanduiding voor inhoud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2" name="Tijdelijke aanduiding voor inhoud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hte verbindingslijn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hthoe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97A25B-5B5D-4774-AF98-6828E2DF1167}" type="datetime1">
              <a:rPr lang="nl-NL" smtClean="0"/>
              <a:t>29-4-2013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nl-NL"/>
          </a:p>
        </p:txBody>
      </p:sp>
      <p:sp>
        <p:nvSpPr>
          <p:cNvPr id="15" name="Rechte verbindingslijn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Tijdelijke aanduiding voor inhoud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inhoud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5" name="Ova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3" name="Titel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C5086-BBA2-45DA-9174-FFB3E58AA294}" type="datetime1">
              <a:rPr lang="nl-NL" smtClean="0"/>
              <a:t>29-4-2013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hthoe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hthoe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hthoe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1BA4A-BB6B-495C-83D7-1655CCA12E82}" type="datetime1">
              <a:rPr lang="nl-NL" smtClean="0"/>
              <a:t>29-4-2013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hthoe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hthoe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hte verbindingslijn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Tijdelijke aanduiding voor inhoud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10" name="Ova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1" name="Rechthoe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DE21C6-C1CC-46F7-99B5-E9E861B92341}" type="datetime1">
              <a:rPr lang="nl-NL" smtClean="0"/>
              <a:t>29-4-2013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nl-N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hte verbindingslijn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hthoe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hthoe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hthoe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22" name="Rechthoe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93E1FF09-293C-42AA-A0A4-EAC69977C774}" type="datetime1">
              <a:rPr lang="nl-NL" smtClean="0"/>
              <a:t>29-4-2013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hthoe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hthoe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hthoe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hthoe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hthoe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58A207D-D46C-48EE-A702-00305D799D37}" type="datetime1">
              <a:rPr lang="nl-NL" smtClean="0"/>
              <a:t>29-4-2013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nl-NL"/>
          </a:p>
        </p:txBody>
      </p:sp>
      <p:sp>
        <p:nvSpPr>
          <p:cNvPr id="8" name="Rechthoe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hte verbindingslijn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F562F-486A-41A1-9938-60E4288BDE0B}" type="slidenum">
              <a:rPr lang="nl-NL" smtClean="0"/>
              <a:t>‹nr.›</a:t>
            </a:fld>
            <a:endParaRPr lang="nl-NL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hf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NwcVv1cxflk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hyperlink" Target="http://www.youtube.com/watch?feature=player_embedded&amp;v=UUqOraDoVug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youtube.com/watch?v=5Tv3hrZmcEk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Albert van der Kaap</a:t>
            </a:r>
            <a:endParaRPr lang="nl-NL" dirty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03784"/>
          </a:xfrm>
        </p:spPr>
        <p:txBody>
          <a:bodyPr>
            <a:normAutofit/>
          </a:bodyPr>
          <a:lstStyle/>
          <a:p>
            <a:r>
              <a:rPr lang="nl-NL" sz="3600" dirty="0" smtClean="0">
                <a:solidFill>
                  <a:schemeClr val="accent3"/>
                </a:solidFill>
              </a:rPr>
              <a:t>Historische context </a:t>
            </a:r>
            <a:r>
              <a:rPr lang="nl-NL" sz="3600" dirty="0" smtClean="0">
                <a:solidFill>
                  <a:schemeClr val="accent3"/>
                </a:solidFill>
              </a:rPr>
              <a:t>Koude Oorlog 2</a:t>
            </a:r>
            <a:endParaRPr lang="nl-NL" sz="3600" dirty="0">
              <a:solidFill>
                <a:schemeClr val="accent3"/>
              </a:solidFill>
            </a:endParaRP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3092" y="3448145"/>
            <a:ext cx="3835400" cy="1066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88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Akkoorden van Genève 1954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2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endParaRPr lang="nl-NL" i="1" dirty="0" smtClean="0">
              <a:solidFill>
                <a:schemeClr val="accent3"/>
              </a:solidFill>
            </a:endParaRPr>
          </a:p>
          <a:p>
            <a:r>
              <a:rPr lang="nl-NL" i="1" dirty="0" smtClean="0">
                <a:solidFill>
                  <a:schemeClr val="accent3"/>
                </a:solidFill>
              </a:rPr>
              <a:t>Na </a:t>
            </a:r>
            <a:r>
              <a:rPr lang="nl-NL" i="1" dirty="0">
                <a:solidFill>
                  <a:schemeClr val="accent3"/>
                </a:solidFill>
              </a:rPr>
              <a:t>de Tweede Wereldoorlog riep Vietnam de onafhankelijkheid uit. Frankrijk ging hier niet mee akkoord en een oorlog volgde: de Eerste Indochinese oorlog – de Franse oorlog. </a:t>
            </a:r>
            <a:endParaRPr lang="nl-NL" i="1" dirty="0" smtClean="0">
              <a:solidFill>
                <a:schemeClr val="accent3"/>
              </a:solidFill>
            </a:endParaRPr>
          </a:p>
          <a:p>
            <a:endParaRPr lang="nl-NL" i="1" dirty="0">
              <a:solidFill>
                <a:schemeClr val="accent3"/>
              </a:solidFill>
            </a:endParaRPr>
          </a:p>
          <a:p>
            <a:r>
              <a:rPr lang="nl-NL" i="1" dirty="0" smtClean="0">
                <a:solidFill>
                  <a:schemeClr val="accent3"/>
                </a:solidFill>
              </a:rPr>
              <a:t>Frankrijk </a:t>
            </a:r>
            <a:r>
              <a:rPr lang="nl-NL" i="1" dirty="0">
                <a:solidFill>
                  <a:schemeClr val="accent3"/>
                </a:solidFill>
              </a:rPr>
              <a:t>leed een grote nederlaag bij Dien </a:t>
            </a:r>
            <a:r>
              <a:rPr lang="nl-NL" i="1" dirty="0" err="1">
                <a:solidFill>
                  <a:schemeClr val="accent3"/>
                </a:solidFill>
              </a:rPr>
              <a:t>Bien</a:t>
            </a:r>
            <a:r>
              <a:rPr lang="nl-NL" i="1" dirty="0">
                <a:solidFill>
                  <a:schemeClr val="accent3"/>
                </a:solidFill>
              </a:rPr>
              <a:t> </a:t>
            </a:r>
            <a:r>
              <a:rPr lang="nl-NL" i="1" dirty="0" err="1">
                <a:solidFill>
                  <a:schemeClr val="accent3"/>
                </a:solidFill>
              </a:rPr>
              <a:t>Phoe</a:t>
            </a:r>
            <a:r>
              <a:rPr lang="nl-NL" i="1" dirty="0">
                <a:solidFill>
                  <a:schemeClr val="accent3"/>
                </a:solidFill>
              </a:rPr>
              <a:t> en capituleerde op 7 mei 1954. </a:t>
            </a:r>
            <a:endParaRPr lang="nl-NL" i="1" dirty="0" smtClean="0">
              <a:solidFill>
                <a:schemeClr val="accent3"/>
              </a:solidFill>
            </a:endParaRPr>
          </a:p>
          <a:p>
            <a:endParaRPr lang="nl-NL" i="1" dirty="0">
              <a:solidFill>
                <a:schemeClr val="accent3"/>
              </a:solidFill>
            </a:endParaRPr>
          </a:p>
          <a:p>
            <a:r>
              <a:rPr lang="nl-NL" i="1" dirty="0" smtClean="0">
                <a:solidFill>
                  <a:schemeClr val="accent3"/>
                </a:solidFill>
              </a:rPr>
              <a:t>Hierop </a:t>
            </a:r>
            <a:r>
              <a:rPr lang="nl-NL" i="1" dirty="0">
                <a:solidFill>
                  <a:schemeClr val="accent3"/>
                </a:solidFill>
              </a:rPr>
              <a:t>volgde de Conferentie van Genève. </a:t>
            </a:r>
            <a:endParaRPr lang="nl-NL" dirty="0">
              <a:solidFill>
                <a:schemeClr val="accent3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7302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Akkoorden van Genève 1954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3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3"/>
                </a:solidFill>
              </a:rPr>
              <a:t>Belangrijkste afspraken:</a:t>
            </a:r>
            <a:endParaRPr lang="nl-NL" dirty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accent3"/>
              </a:solidFill>
            </a:endParaRPr>
          </a:p>
          <a:p>
            <a:r>
              <a:rPr lang="nl-NL" dirty="0" smtClean="0">
                <a:solidFill>
                  <a:schemeClr val="accent3"/>
                </a:solidFill>
              </a:rPr>
              <a:t>Vietnam </a:t>
            </a:r>
            <a:r>
              <a:rPr lang="nl-NL" dirty="0">
                <a:solidFill>
                  <a:schemeClr val="accent3"/>
                </a:solidFill>
              </a:rPr>
              <a:t>werd verdeeld in tweeën met de grens op de 17e breedte graad</a:t>
            </a:r>
            <a:r>
              <a:rPr lang="nl-NL" dirty="0" smtClean="0">
                <a:solidFill>
                  <a:schemeClr val="accent3"/>
                </a:solidFill>
              </a:rPr>
              <a:t>;</a:t>
            </a:r>
          </a:p>
          <a:p>
            <a:endParaRPr lang="nl-NL" dirty="0">
              <a:solidFill>
                <a:schemeClr val="accent3"/>
              </a:solidFill>
            </a:endParaRPr>
          </a:p>
          <a:p>
            <a:r>
              <a:rPr lang="nl-NL" dirty="0">
                <a:solidFill>
                  <a:schemeClr val="accent3"/>
                </a:solidFill>
              </a:rPr>
              <a:t>Binnen twee jaar zouden er in Vietnam verkiezingen worden gehouden met als doel Vietnam te herenigen</a:t>
            </a:r>
            <a:r>
              <a:rPr lang="nl-NL" dirty="0" smtClean="0">
                <a:solidFill>
                  <a:schemeClr val="accent3"/>
                </a:solidFill>
              </a:rPr>
              <a:t>;</a:t>
            </a:r>
          </a:p>
          <a:p>
            <a:endParaRPr lang="nl-NL" dirty="0">
              <a:solidFill>
                <a:schemeClr val="accent3"/>
              </a:solidFill>
            </a:endParaRPr>
          </a:p>
          <a:p>
            <a:r>
              <a:rPr lang="nl-NL" dirty="0">
                <a:solidFill>
                  <a:schemeClr val="accent3"/>
                </a:solidFill>
              </a:rPr>
              <a:t>Alle buitenlandse troepen zouden Vietnam verlaten en Vietnam mocht zich niet aansluiten bij een buitenlands genootschap.</a:t>
            </a:r>
          </a:p>
          <a:p>
            <a:endParaRPr lang="nl-NL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625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Nixon in China </a:t>
            </a:r>
            <a:r>
              <a:rPr lang="nl-NL" dirty="0" smtClean="0"/>
              <a:t>21-2-1972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4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>
                <a:hlinkClick r:id="rId2"/>
              </a:rPr>
              <a:t>Video: 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Nixon kondigt zijn 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bezoek aan China </a:t>
            </a:r>
          </a:p>
          <a:p>
            <a:pPr marL="0" indent="0">
              <a:buNone/>
            </a:pPr>
            <a:r>
              <a:rPr lang="nl-NL" dirty="0" smtClean="0">
                <a:hlinkClick r:id="rId2"/>
              </a:rPr>
              <a:t>aan.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700808"/>
            <a:ext cx="5433821" cy="42089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kstvak 5"/>
          <p:cNvSpPr txBox="1"/>
          <p:nvPr/>
        </p:nvSpPr>
        <p:spPr>
          <a:xfrm>
            <a:off x="3283145" y="6008222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smtClean="0">
                <a:solidFill>
                  <a:schemeClr val="accent3"/>
                </a:solidFill>
              </a:rPr>
              <a:t>Klik op de foto voor een korte video van het bezoek</a:t>
            </a:r>
            <a:endParaRPr lang="nl-NL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600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Nixon in China 21-2-1972</a:t>
            </a:r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5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nl-NL" dirty="0" smtClean="0"/>
          </a:p>
          <a:p>
            <a:r>
              <a:rPr lang="nl-NL" dirty="0" smtClean="0">
                <a:solidFill>
                  <a:schemeClr val="accent3"/>
                </a:solidFill>
              </a:rPr>
              <a:t>Eerste bezoek van een Amerikaanse president aan de Volksrepubliek China.</a:t>
            </a:r>
          </a:p>
          <a:p>
            <a:endParaRPr lang="nl-NL" dirty="0">
              <a:solidFill>
                <a:schemeClr val="accent3"/>
              </a:solidFill>
            </a:endParaRPr>
          </a:p>
          <a:p>
            <a:r>
              <a:rPr lang="nl-NL" dirty="0" smtClean="0">
                <a:solidFill>
                  <a:schemeClr val="accent3"/>
                </a:solidFill>
              </a:rPr>
              <a:t>Belangrijke stap in de normalisering van de betrekkingen tussen beide landen.</a:t>
            </a:r>
          </a:p>
          <a:p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1924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Nixon in China 1972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6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Nixon in China is een </a:t>
            </a:r>
            <a:r>
              <a:rPr lang="nl-NL" dirty="0">
                <a:solidFill>
                  <a:schemeClr val="accent3"/>
                </a:solidFill>
                <a:hlinkClick r:id="rId2"/>
              </a:rPr>
              <a:t>opera</a:t>
            </a:r>
            <a:r>
              <a:rPr lang="nl-NL" dirty="0">
                <a:solidFill>
                  <a:schemeClr val="accent3"/>
                </a:solidFill>
              </a:rPr>
              <a:t> in drie bedrijven van John Adams op een libretto van Alice Goodman. </a:t>
            </a: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3"/>
                </a:solidFill>
              </a:rPr>
              <a:t>Deze </a:t>
            </a:r>
            <a:r>
              <a:rPr lang="nl-NL" dirty="0">
                <a:solidFill>
                  <a:schemeClr val="accent3"/>
                </a:solidFill>
              </a:rPr>
              <a:t>opera werd voor de eerste keer opgevoerd in het Opera House in Houston op 22 oktober 1987. </a:t>
            </a: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3"/>
                </a:solidFill>
              </a:rPr>
              <a:t>De </a:t>
            </a:r>
            <a:r>
              <a:rPr lang="nl-NL" dirty="0">
                <a:solidFill>
                  <a:schemeClr val="accent3"/>
                </a:solidFill>
              </a:rPr>
              <a:t>opera behandelt in drie bedrijven het bezoek van Richard Nixon aan China in 1972, en zijn ontmoeting met Mao </a:t>
            </a:r>
            <a:r>
              <a:rPr lang="nl-NL" dirty="0" err="1">
                <a:solidFill>
                  <a:schemeClr val="accent3"/>
                </a:solidFill>
              </a:rPr>
              <a:t>Zedong</a:t>
            </a:r>
            <a:r>
              <a:rPr lang="nl-NL" dirty="0">
                <a:solidFill>
                  <a:schemeClr val="accent3"/>
                </a:solidFill>
              </a:rPr>
              <a:t>. 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49009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Burgeroorlog in Angola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7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>
          <a:xfrm>
            <a:off x="320040" y="1556792"/>
            <a:ext cx="8503920" cy="4572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r>
              <a:rPr lang="nl-NL" dirty="0" smtClean="0">
                <a:solidFill>
                  <a:schemeClr val="accent3"/>
                </a:solidFill>
              </a:rPr>
              <a:t>Angola kende verschillende verzetsbewegingen tegen de Portugese kolonisator:</a:t>
            </a:r>
          </a:p>
          <a:p>
            <a:endParaRPr lang="nl-NL" dirty="0">
              <a:solidFill>
                <a:schemeClr val="accent3"/>
              </a:solidFill>
            </a:endParaRPr>
          </a:p>
          <a:p>
            <a:r>
              <a:rPr lang="nl-NL" dirty="0">
                <a:solidFill>
                  <a:schemeClr val="accent3"/>
                </a:solidFill>
              </a:rPr>
              <a:t>De MPLA (Volksbeweging voor de Bevrijding van </a:t>
            </a:r>
            <a:r>
              <a:rPr lang="nl-NL" dirty="0" smtClean="0">
                <a:solidFill>
                  <a:schemeClr val="accent3"/>
                </a:solidFill>
              </a:rPr>
              <a:t>Angola)</a:t>
            </a:r>
            <a:r>
              <a:rPr lang="nl-NL" dirty="0">
                <a:solidFill>
                  <a:schemeClr val="accent3"/>
                </a:solidFill>
              </a:rPr>
              <a:t/>
            </a:r>
            <a:br>
              <a:rPr lang="nl-NL" dirty="0">
                <a:solidFill>
                  <a:schemeClr val="accent3"/>
                </a:solidFill>
              </a:rPr>
            </a:br>
            <a:r>
              <a:rPr lang="nl-NL" dirty="0">
                <a:solidFill>
                  <a:schemeClr val="accent3"/>
                </a:solidFill>
              </a:rPr>
              <a:t>Haar aanhang bestond uit stedelijke arbeiders, mulatten, </a:t>
            </a:r>
            <a:r>
              <a:rPr lang="nl-NL" dirty="0" err="1">
                <a:solidFill>
                  <a:schemeClr val="accent3"/>
                </a:solidFill>
              </a:rPr>
              <a:t>assimilados</a:t>
            </a:r>
            <a:r>
              <a:rPr lang="nl-NL" dirty="0">
                <a:solidFill>
                  <a:schemeClr val="accent3"/>
                </a:solidFill>
              </a:rPr>
              <a:t> en </a:t>
            </a:r>
            <a:r>
              <a:rPr lang="nl-NL" dirty="0" err="1">
                <a:solidFill>
                  <a:schemeClr val="accent3"/>
                </a:solidFill>
              </a:rPr>
              <a:t>Mbundu</a:t>
            </a:r>
            <a:r>
              <a:rPr lang="nl-NL" dirty="0">
                <a:solidFill>
                  <a:schemeClr val="accent3"/>
                </a:solidFill>
              </a:rPr>
              <a:t>. </a:t>
            </a:r>
            <a:r>
              <a:rPr lang="nl-NL" dirty="0" smtClean="0">
                <a:solidFill>
                  <a:schemeClr val="accent3"/>
                </a:solidFill>
              </a:rPr>
              <a:t/>
            </a:r>
            <a:br>
              <a:rPr lang="nl-NL" dirty="0" smtClean="0">
                <a:solidFill>
                  <a:schemeClr val="accent3"/>
                </a:solidFill>
              </a:rPr>
            </a:br>
            <a:r>
              <a:rPr lang="nl-NL" dirty="0" smtClean="0">
                <a:solidFill>
                  <a:schemeClr val="accent3"/>
                </a:solidFill>
              </a:rPr>
              <a:t>De </a:t>
            </a:r>
            <a:r>
              <a:rPr lang="nl-NL" dirty="0">
                <a:solidFill>
                  <a:schemeClr val="accent3"/>
                </a:solidFill>
              </a:rPr>
              <a:t>MPLA ontving steun van de Sovjet-Unie</a:t>
            </a:r>
            <a:r>
              <a:rPr lang="nl-NL" dirty="0" smtClean="0">
                <a:solidFill>
                  <a:schemeClr val="accent3"/>
                </a:solidFill>
              </a:rPr>
              <a:t>.</a:t>
            </a:r>
          </a:p>
          <a:p>
            <a:endParaRPr lang="nl-NL" dirty="0">
              <a:solidFill>
                <a:schemeClr val="accent3"/>
              </a:solidFill>
            </a:endParaRPr>
          </a:p>
          <a:p>
            <a:r>
              <a:rPr lang="nl-NL" dirty="0">
                <a:solidFill>
                  <a:schemeClr val="accent3"/>
                </a:solidFill>
              </a:rPr>
              <a:t>de FNLA (Nationaal Bevrijdingsfront voor Angola) opgericht. De FNLA ontving op grote schaal steun van Zaïre, omdat FNLA-voorzitter Holden Roberto aangetrouwde familie was van </a:t>
            </a:r>
            <a:r>
              <a:rPr lang="nl-NL" dirty="0" err="1">
                <a:solidFill>
                  <a:schemeClr val="accent3"/>
                </a:solidFill>
              </a:rPr>
              <a:t>Mobutu</a:t>
            </a:r>
            <a:r>
              <a:rPr lang="nl-NL" dirty="0">
                <a:solidFill>
                  <a:schemeClr val="accent3"/>
                </a:solidFill>
              </a:rPr>
              <a:t>, de Zaïrese president. </a:t>
            </a:r>
            <a:r>
              <a:rPr lang="nl-NL" dirty="0" smtClean="0">
                <a:solidFill>
                  <a:schemeClr val="accent3"/>
                </a:solidFill>
              </a:rPr>
              <a:t/>
            </a:r>
            <a:br>
              <a:rPr lang="nl-NL" dirty="0" smtClean="0">
                <a:solidFill>
                  <a:schemeClr val="accent3"/>
                </a:solidFill>
              </a:rPr>
            </a:br>
            <a:r>
              <a:rPr lang="nl-NL" dirty="0" smtClean="0">
                <a:solidFill>
                  <a:schemeClr val="accent3"/>
                </a:solidFill>
              </a:rPr>
              <a:t>De </a:t>
            </a:r>
            <a:r>
              <a:rPr lang="nl-NL" dirty="0">
                <a:solidFill>
                  <a:schemeClr val="accent3"/>
                </a:solidFill>
              </a:rPr>
              <a:t>FNLA bestond vooral uit </a:t>
            </a:r>
            <a:r>
              <a:rPr lang="nl-NL" dirty="0" err="1">
                <a:solidFill>
                  <a:schemeClr val="accent3"/>
                </a:solidFill>
              </a:rPr>
              <a:t>Bakongo</a:t>
            </a:r>
            <a:r>
              <a:rPr lang="nl-NL" dirty="0">
                <a:solidFill>
                  <a:schemeClr val="accent3"/>
                </a:solidFill>
              </a:rPr>
              <a:t>, een volk dat vooral ook in Zaïre leeft.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6460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Burgeroorlog in Angola</a:t>
            </a:r>
            <a:endParaRPr lang="nl-NL" dirty="0"/>
          </a:p>
        </p:txBody>
      </p:sp>
      <p:sp>
        <p:nvSpPr>
          <p:cNvPr id="3" name="Tijdelijke aanduiding voor dianumm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F562F-486A-41A1-9938-60E4288BDE0B}" type="slidenum">
              <a:rPr lang="nl-NL" smtClean="0"/>
              <a:t>8</a:t>
            </a:fld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 smtClean="0">
                <a:solidFill>
                  <a:schemeClr val="accent3"/>
                </a:solidFill>
              </a:rPr>
              <a:t>Na het bereiken van de onafhankelijk in 1975 bestreden de MPLA en de FNLA elkaar.</a:t>
            </a:r>
          </a:p>
          <a:p>
            <a:pPr marL="0" indent="0">
              <a:buNone/>
            </a:pPr>
            <a:endParaRPr lang="nl-NL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De MPLA bereikte als eerste Luanda en op 11 november 1975 droegen de Portugezen de macht over aan de MPLA. De </a:t>
            </a:r>
            <a:r>
              <a:rPr lang="nl-NL" dirty="0" err="1">
                <a:solidFill>
                  <a:schemeClr val="accent3"/>
                </a:solidFill>
              </a:rPr>
              <a:t>Unita</a:t>
            </a:r>
            <a:r>
              <a:rPr lang="nl-NL" dirty="0">
                <a:solidFill>
                  <a:schemeClr val="accent3"/>
                </a:solidFill>
              </a:rPr>
              <a:t>, nu op grote schaal gesteund door Zuid-Afrika en de FNLA (gesteund door de VS), deden aanvallen op Luanda. </a:t>
            </a:r>
          </a:p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Met steun van ingevlogen Cubaanse troepen, lukte het de MPLA de </a:t>
            </a:r>
            <a:r>
              <a:rPr lang="nl-NL" dirty="0" err="1">
                <a:solidFill>
                  <a:schemeClr val="accent3"/>
                </a:solidFill>
              </a:rPr>
              <a:t>Unita</a:t>
            </a:r>
            <a:r>
              <a:rPr lang="nl-NL" dirty="0">
                <a:solidFill>
                  <a:schemeClr val="accent3"/>
                </a:solidFill>
              </a:rPr>
              <a:t> en FNLA-strijdkrachten te verdrijven. </a:t>
            </a:r>
          </a:p>
          <a:p>
            <a:pPr marL="0" indent="0">
              <a:buNone/>
            </a:pPr>
            <a:endParaRPr lang="nl-NL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De MPLA-regering riep de Volksrepubliek Angola uit en het land werd een eenpartijstaat met de MPLA-Partij van de Arbeid als enige toegestane partij.</a:t>
            </a:r>
          </a:p>
          <a:p>
            <a:pPr marL="0" indent="0">
              <a:buNone/>
            </a:pPr>
            <a:endParaRPr lang="nl-NL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De </a:t>
            </a:r>
            <a:r>
              <a:rPr lang="nl-NL" dirty="0" err="1">
                <a:solidFill>
                  <a:schemeClr val="accent3"/>
                </a:solidFill>
              </a:rPr>
              <a:t>Unita</a:t>
            </a:r>
            <a:r>
              <a:rPr lang="nl-NL" dirty="0">
                <a:solidFill>
                  <a:schemeClr val="accent3"/>
                </a:solidFill>
              </a:rPr>
              <a:t> en de FNLA vormden in 1975 een tegenregering (Democratische Volksrepubliek Angola),</a:t>
            </a:r>
          </a:p>
          <a:p>
            <a:pPr marL="0" indent="0">
              <a:buNone/>
            </a:pPr>
            <a:endParaRPr lang="nl-NL" dirty="0">
              <a:solidFill>
                <a:schemeClr val="accent3"/>
              </a:solidFill>
            </a:endParaRPr>
          </a:p>
          <a:p>
            <a:pPr marL="0" indent="0">
              <a:buNone/>
            </a:pPr>
            <a:r>
              <a:rPr lang="nl-NL" dirty="0">
                <a:solidFill>
                  <a:schemeClr val="accent3"/>
                </a:solidFill>
              </a:rPr>
              <a:t> In 1976 verdween de FNLA van het toneel en werd de </a:t>
            </a:r>
            <a:r>
              <a:rPr lang="nl-NL" dirty="0" err="1">
                <a:solidFill>
                  <a:schemeClr val="accent3"/>
                </a:solidFill>
              </a:rPr>
              <a:t>Unita</a:t>
            </a:r>
            <a:r>
              <a:rPr lang="nl-NL" dirty="0">
                <a:solidFill>
                  <a:schemeClr val="accent3"/>
                </a:solidFill>
              </a:rPr>
              <a:t> de dominerende verzetsbeweging tegen de MPLA-regering.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6435534"/>
            <a:ext cx="901700" cy="255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23274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el">
  <a:themeElements>
    <a:clrScheme name="Essentiee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Civie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oncour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308</TotalTime>
  <Words>408</Words>
  <Application>Microsoft Office PowerPoint</Application>
  <PresentationFormat>Diavoorstelling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9" baseType="lpstr">
      <vt:lpstr>Civiel</vt:lpstr>
      <vt:lpstr>Historische context Koude Oorlog 2</vt:lpstr>
      <vt:lpstr>Akkoorden van Genève 1954</vt:lpstr>
      <vt:lpstr>Akkoorden van Genève 1954</vt:lpstr>
      <vt:lpstr>Nixon in China 21-2-1972</vt:lpstr>
      <vt:lpstr>Nixon in China 21-2-1972</vt:lpstr>
      <vt:lpstr>Nixon in China 1972</vt:lpstr>
      <vt:lpstr>Burgeroorlog in Angola</vt:lpstr>
      <vt:lpstr>Burgeroorlog in Angola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Albert</dc:creator>
  <cp:lastModifiedBy>Albert</cp:lastModifiedBy>
  <cp:revision>83</cp:revision>
  <dcterms:created xsi:type="dcterms:W3CDTF">2012-12-30T09:00:40Z</dcterms:created>
  <dcterms:modified xsi:type="dcterms:W3CDTF">2013-04-29T10:03:35Z</dcterms:modified>
</cp:coreProperties>
</file>