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11"/>
  </p:notesMasterIdLst>
  <p:sldIdLst>
    <p:sldId id="256" r:id="rId2"/>
    <p:sldId id="275" r:id="rId3"/>
    <p:sldId id="276" r:id="rId4"/>
    <p:sldId id="283" r:id="rId5"/>
    <p:sldId id="278" r:id="rId6"/>
    <p:sldId id="282" r:id="rId7"/>
    <p:sldId id="279" r:id="rId8"/>
    <p:sldId id="280" r:id="rId9"/>
    <p:sldId id="281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52D12-0118-4892-81C0-2943958EBEB7}" type="datetimeFigureOut">
              <a:rPr lang="nl-NL" smtClean="0"/>
              <a:t>14-7-2013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15834-0004-4002-B007-909EBF11AD3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653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212-6C02-45F7-A149-40C6AFA2B472}" type="datetime1">
              <a:rPr lang="nl-NL" smtClean="0"/>
              <a:t>14-7-2013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8CB47-B865-47F9-9DB2-D55C4F51E3E5}" type="datetime1">
              <a:rPr lang="nl-NL" smtClean="0"/>
              <a:t>14-7-2013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DCDA1-6E43-470C-B85E-36C8A4FBCBBA}" type="datetime1">
              <a:rPr lang="nl-NL" smtClean="0"/>
              <a:t>14-7-2013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EA37E66-9A9B-4EEA-A16E-FCE86FBAB7F4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68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0951-EDC4-46C4-8C22-ACA222677F7C}" type="datetime1">
              <a:rPr lang="nl-NL" smtClean="0"/>
              <a:t>14-7-2013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F0055-C7F5-4E05-9104-4B80B7C44723}" type="datetime1">
              <a:rPr lang="nl-NL" smtClean="0"/>
              <a:t>14-7-2013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BA22E9A-B66D-47D6-A81E-504BD8E1372C}" type="datetime1">
              <a:rPr lang="nl-NL" smtClean="0"/>
              <a:t>14-7-2013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A25B-5B5D-4774-AF98-6828E2DF1167}" type="datetime1">
              <a:rPr lang="nl-NL" smtClean="0"/>
              <a:t>14-7-2013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C5086-BBA2-45DA-9174-FFB3E58AA294}" type="datetime1">
              <a:rPr lang="nl-NL" smtClean="0"/>
              <a:t>14-7-2013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BA4A-BB6B-495C-83D7-1655CCA12E82}" type="datetime1">
              <a:rPr lang="nl-NL" smtClean="0"/>
              <a:t>14-7-2013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E21C6-C1CC-46F7-99B5-E9E861B92341}" type="datetime1">
              <a:rPr lang="nl-NL" smtClean="0"/>
              <a:t>14-7-2013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3E1FF09-293C-42AA-A0A4-EAC69977C774}" type="datetime1">
              <a:rPr lang="nl-NL" smtClean="0"/>
              <a:t>14-7-2013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8A207D-D46C-48EE-A702-00305D799D37}" type="datetime1">
              <a:rPr lang="nl-NL" smtClean="0"/>
              <a:t>14-7-2013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FF562F-486A-41A1-9938-60E4288BDE0B}" type="slidenum">
              <a:rPr lang="nl-NL" smtClean="0"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fGcTgj5rGw4&amp;list=PLE049A71D558EB484&amp;index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5P7QkHCfaI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0mFkRwjTKA0&amp;list=PLE049A71D558EB484&amp;index=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youtube.com/watch?v=LsyUMkJGIAA&amp;list=PLE049A71D558EB484&amp;index=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>
                <a:solidFill>
                  <a:schemeClr val="accent3"/>
                </a:solidFill>
              </a:rPr>
              <a:t>Albert van </a:t>
            </a:r>
            <a:r>
              <a:rPr lang="nl-NL" smtClean="0">
                <a:solidFill>
                  <a:schemeClr val="accent3"/>
                </a:solidFill>
              </a:rPr>
              <a:t>der </a:t>
            </a:r>
            <a:r>
              <a:rPr lang="nl-NL">
                <a:solidFill>
                  <a:schemeClr val="accent3"/>
                </a:solidFill>
              </a:rPr>
              <a:t>Kaap Met instructiefilmpjes van Joost van Oort</a:t>
            </a:r>
          </a:p>
          <a:p>
            <a:endParaRPr lang="nl-NL" dirty="0">
              <a:solidFill>
                <a:schemeClr val="accent3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solidFill>
                  <a:schemeClr val="accent3"/>
                </a:solidFill>
              </a:rPr>
              <a:t>Republiek der Zeven Verenigde Nederlanden </a:t>
            </a:r>
            <a:r>
              <a:rPr lang="nl-NL" b="1" dirty="0" smtClean="0">
                <a:solidFill>
                  <a:schemeClr val="accent3"/>
                </a:solidFill>
              </a:rPr>
              <a:t/>
            </a:r>
            <a:br>
              <a:rPr lang="nl-NL" b="1" dirty="0" smtClean="0">
                <a:solidFill>
                  <a:schemeClr val="accent3"/>
                </a:solidFill>
              </a:rPr>
            </a:br>
            <a:r>
              <a:rPr lang="nl-NL" b="1" dirty="0" smtClean="0">
                <a:solidFill>
                  <a:schemeClr val="accent3"/>
                </a:solidFill>
              </a:rPr>
              <a:t>1515- 1648</a:t>
            </a:r>
            <a:endParaRPr lang="nl-NL" b="1" dirty="0">
              <a:solidFill>
                <a:schemeClr val="accent3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25144"/>
            <a:ext cx="3835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Luther op de rijksdag in Worms 1521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2</a:t>
            </a:fld>
            <a:endParaRPr lang="nl-N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087" y="1525312"/>
            <a:ext cx="7095826" cy="449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835696" y="602128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>
                <a:latin typeface="Arial" charset="0"/>
              </a:rPr>
              <a:t>"Hier sta ik en kan niet anders! God helpe mij, amen!"</a:t>
            </a:r>
            <a:r>
              <a:rPr lang="nl-NL" sz="1400" dirty="0">
                <a:latin typeface="Arial" charset="0"/>
              </a:rPr>
              <a:t> </a:t>
            </a:r>
          </a:p>
          <a:p>
            <a:endParaRPr lang="nl-N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7276"/>
            <a:ext cx="432048" cy="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Luther op de rijksdag in Worms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3</a:t>
            </a:fld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704" y="1556792"/>
            <a:ext cx="589519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hoek 4"/>
          <p:cNvSpPr/>
          <p:nvPr/>
        </p:nvSpPr>
        <p:spPr>
          <a:xfrm>
            <a:off x="251520" y="1556792"/>
            <a:ext cx="25202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nl-NL" dirty="0">
                <a:solidFill>
                  <a:schemeClr val="accent3"/>
                </a:solidFill>
                <a:latin typeface="Arial" charset="0"/>
              </a:rPr>
              <a:t>De 26e mei 1521 ondertekende Karel V het Edict van Worms, waardoor Luther in de rijksban werd geslagen. </a:t>
            </a:r>
            <a:endParaRPr lang="nl-NL" dirty="0" smtClean="0">
              <a:solidFill>
                <a:schemeClr val="accent3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nl-NL" dirty="0" smtClean="0">
              <a:solidFill>
                <a:schemeClr val="accent3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nl-NL" dirty="0" smtClean="0">
                <a:solidFill>
                  <a:schemeClr val="accent3"/>
                </a:solidFill>
                <a:latin typeface="Arial" charset="0"/>
              </a:rPr>
              <a:t>Slotwoorden</a:t>
            </a:r>
            <a:r>
              <a:rPr lang="nl-NL" dirty="0">
                <a:solidFill>
                  <a:schemeClr val="accent3"/>
                </a:solidFill>
                <a:latin typeface="Arial" charset="0"/>
              </a:rPr>
              <a:t>: “Ik zal hem nooit weer horen. Hij moge zijn vrijgeleide hebben! Maar ik zal hem voortaan als notoire ketter beschouwen en hoop dat gij allen als goede christenen hetzelfde zult doen.”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7276"/>
            <a:ext cx="432048" cy="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ctieknop: Film 3">
            <a:hlinkClick r:id="rId6" highlightClick="1"/>
          </p:cNvPr>
          <p:cNvSpPr/>
          <p:nvPr/>
        </p:nvSpPr>
        <p:spPr>
          <a:xfrm>
            <a:off x="7812360" y="6245736"/>
            <a:ext cx="576064" cy="384534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8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2656"/>
            <a:ext cx="6615113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197276"/>
            <a:ext cx="432048" cy="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3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53610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Bourgondische</a:t>
            </a:r>
            <a:r>
              <a:rPr lang="en-US" dirty="0"/>
              <a:t> </a:t>
            </a:r>
            <a:r>
              <a:rPr lang="en-US" dirty="0" err="1"/>
              <a:t>Nederlanden</a:t>
            </a:r>
            <a:endParaRPr lang="nl-NL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907704" y="1772816"/>
            <a:ext cx="5184576" cy="1295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err="1"/>
              <a:t>Afzonderlijke</a:t>
            </a:r>
            <a:r>
              <a:rPr lang="en-US" dirty="0"/>
              <a:t> </a:t>
            </a:r>
            <a:r>
              <a:rPr lang="en-US" dirty="0" err="1" smtClean="0"/>
              <a:t>graafschappen</a:t>
            </a:r>
            <a:r>
              <a:rPr lang="en-US" dirty="0" smtClean="0"/>
              <a:t>  </a:t>
            </a:r>
            <a:r>
              <a:rPr lang="en-US" dirty="0"/>
              <a:t>en </a:t>
            </a:r>
            <a:r>
              <a:rPr lang="en-US" dirty="0" err="1"/>
              <a:t>hertogdommen</a:t>
            </a:r>
            <a:r>
              <a:rPr lang="en-US" dirty="0"/>
              <a:t>:</a:t>
            </a:r>
          </a:p>
          <a:p>
            <a:r>
              <a:rPr lang="en-US" dirty="0" err="1"/>
              <a:t>landsheerlijke</a:t>
            </a:r>
            <a:r>
              <a:rPr lang="en-US" dirty="0"/>
              <a:t> curia /</a:t>
            </a:r>
            <a:r>
              <a:rPr lang="en-US" dirty="0" err="1"/>
              <a:t>hofraad</a:t>
            </a:r>
            <a:endParaRPr lang="nl-NL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187624" y="3630670"/>
            <a:ext cx="3312368" cy="2362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err="1"/>
              <a:t>Algemeen</a:t>
            </a:r>
            <a:r>
              <a:rPr lang="en-US" dirty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Hofraad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Staten-</a:t>
            </a:r>
            <a:r>
              <a:rPr lang="en-US" dirty="0" err="1"/>
              <a:t>Generaal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Rekenkamer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“</a:t>
            </a:r>
            <a:r>
              <a:rPr lang="en-US" dirty="0" err="1"/>
              <a:t>Parlement</a:t>
            </a:r>
            <a:r>
              <a:rPr lang="en-US" dirty="0"/>
              <a:t>” </a:t>
            </a:r>
            <a:r>
              <a:rPr lang="en-US" dirty="0" smtClean="0"/>
              <a:t>van </a:t>
            </a:r>
            <a:r>
              <a:rPr lang="en-US" dirty="0" err="1" smtClean="0"/>
              <a:t>Mechelen</a:t>
            </a:r>
            <a:endParaRPr lang="nl-NL" dirty="0"/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715000" y="3581400"/>
            <a:ext cx="1676400" cy="2438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Per </a:t>
            </a:r>
            <a:r>
              <a:rPr lang="en-US" dirty="0" err="1"/>
              <a:t>gewest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Stadhouder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Staten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6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5"/>
          <p:cNvSpPr>
            <a:spLocks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19" name="Rectangle 44"/>
          <p:cNvSpPr>
            <a:spLocks noChangeArrowheads="1"/>
          </p:cNvSpPr>
          <p:nvPr/>
        </p:nvSpPr>
        <p:spPr bwMode="auto">
          <a:xfrm>
            <a:off x="0" y="1125538"/>
            <a:ext cx="9144000" cy="172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0" name="Rectangle 43"/>
          <p:cNvSpPr>
            <a:spLocks noChangeArrowheads="1"/>
          </p:cNvSpPr>
          <p:nvPr/>
        </p:nvSpPr>
        <p:spPr bwMode="auto">
          <a:xfrm>
            <a:off x="0" y="5373688"/>
            <a:ext cx="9144000" cy="14843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1" name="Rectangle 41"/>
          <p:cNvSpPr>
            <a:spLocks noChangeArrowheads="1"/>
          </p:cNvSpPr>
          <p:nvPr/>
        </p:nvSpPr>
        <p:spPr bwMode="auto">
          <a:xfrm>
            <a:off x="0" y="2852738"/>
            <a:ext cx="9144000" cy="2520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2" name="Rectangle 42"/>
          <p:cNvSpPr>
            <a:spLocks noChangeArrowheads="1"/>
          </p:cNvSpPr>
          <p:nvPr/>
        </p:nvSpPr>
        <p:spPr bwMode="auto">
          <a:xfrm>
            <a:off x="0" y="2852738"/>
            <a:ext cx="9144000" cy="2520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9223" name="Rectangle 2"/>
          <p:cNvSpPr>
            <a:spLocks noChangeArrowheads="1"/>
          </p:cNvSpPr>
          <p:nvPr/>
        </p:nvSpPr>
        <p:spPr bwMode="auto">
          <a:xfrm>
            <a:off x="3708400" y="1863725"/>
            <a:ext cx="3455988" cy="628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2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4813"/>
            <a:ext cx="4556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4"/>
          <p:cNvSpPr txBox="1">
            <a:spLocks noChangeArrowheads="1"/>
          </p:cNvSpPr>
          <p:nvPr/>
        </p:nvSpPr>
        <p:spPr bwMode="auto">
          <a:xfrm>
            <a:off x="4618038" y="189954"/>
            <a:ext cx="273685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sz="2000" b="1" dirty="0">
                <a:latin typeface="Arial" charset="0"/>
              </a:rPr>
              <a:t>Landsheer</a:t>
            </a:r>
          </a:p>
          <a:p>
            <a:pPr eaLnBrk="1" hangingPunct="1"/>
            <a:r>
              <a:rPr lang="nl-NL" dirty="0">
                <a:latin typeface="Arial" charset="0"/>
              </a:rPr>
              <a:t>(Filips II) in Madrid</a:t>
            </a:r>
          </a:p>
        </p:txBody>
      </p:sp>
      <p:sp>
        <p:nvSpPr>
          <p:cNvPr id="9226" name="Line 5"/>
          <p:cNvSpPr>
            <a:spLocks noChangeShapeType="1"/>
          </p:cNvSpPr>
          <p:nvPr/>
        </p:nvSpPr>
        <p:spPr bwMode="auto">
          <a:xfrm>
            <a:off x="4189413" y="728663"/>
            <a:ext cx="0" cy="379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27" name="Text Box 6"/>
          <p:cNvSpPr txBox="1">
            <a:spLocks noChangeArrowheads="1"/>
          </p:cNvSpPr>
          <p:nvPr/>
        </p:nvSpPr>
        <p:spPr bwMode="auto">
          <a:xfrm>
            <a:off x="3275857" y="1160463"/>
            <a:ext cx="207401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sz="1800" b="1" dirty="0">
                <a:latin typeface="Arial" charset="0"/>
              </a:rPr>
              <a:t>Landvoogd</a:t>
            </a:r>
            <a:r>
              <a:rPr lang="nl-NL" sz="1800" dirty="0">
                <a:latin typeface="Arial" charset="0"/>
              </a:rPr>
              <a:t> </a:t>
            </a:r>
          </a:p>
          <a:p>
            <a:pPr eaLnBrk="1" hangingPunct="1"/>
            <a:r>
              <a:rPr lang="nl-NL" sz="1800" dirty="0">
                <a:latin typeface="Arial" charset="0"/>
              </a:rPr>
              <a:t>(Brussel)</a:t>
            </a:r>
          </a:p>
        </p:txBody>
      </p:sp>
      <p:sp>
        <p:nvSpPr>
          <p:cNvPr id="9228" name="Text Box 7"/>
          <p:cNvSpPr txBox="1">
            <a:spLocks noChangeArrowheads="1"/>
          </p:cNvSpPr>
          <p:nvPr/>
        </p:nvSpPr>
        <p:spPr bwMode="auto">
          <a:xfrm>
            <a:off x="444500" y="1214438"/>
            <a:ext cx="2014538" cy="9556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latin typeface="Arial" charset="0"/>
              </a:rPr>
              <a:t>Raad van State</a:t>
            </a:r>
          </a:p>
          <a:p>
            <a:pPr eaLnBrk="1" hangingPunct="1">
              <a:spcBef>
                <a:spcPct val="50000"/>
              </a:spcBef>
            </a:pPr>
            <a:r>
              <a:rPr lang="nl-NL" sz="1200" dirty="0">
                <a:latin typeface="Arial" charset="0"/>
              </a:rPr>
              <a:t>Raad van financiën</a:t>
            </a:r>
          </a:p>
          <a:p>
            <a:pPr eaLnBrk="1" hangingPunct="1">
              <a:spcBef>
                <a:spcPct val="50000"/>
              </a:spcBef>
            </a:pPr>
            <a:r>
              <a:rPr lang="nl-NL" sz="1200" dirty="0">
                <a:latin typeface="Arial" charset="0"/>
              </a:rPr>
              <a:t>Geheime raad</a:t>
            </a:r>
          </a:p>
        </p:txBody>
      </p:sp>
      <p:sp>
        <p:nvSpPr>
          <p:cNvPr id="9229" name="Line 8"/>
          <p:cNvSpPr>
            <a:spLocks noChangeShapeType="1"/>
          </p:cNvSpPr>
          <p:nvPr/>
        </p:nvSpPr>
        <p:spPr bwMode="auto">
          <a:xfrm>
            <a:off x="2459038" y="1484313"/>
            <a:ext cx="816819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0" name="Text Box 9"/>
          <p:cNvSpPr txBox="1">
            <a:spLocks noChangeArrowheads="1"/>
          </p:cNvSpPr>
          <p:nvPr/>
        </p:nvSpPr>
        <p:spPr bwMode="auto">
          <a:xfrm>
            <a:off x="3898901" y="1892300"/>
            <a:ext cx="2516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sz="2000" b="1" dirty="0">
                <a:latin typeface="Arial" charset="0"/>
              </a:rPr>
              <a:t>Staten-Generaal</a:t>
            </a:r>
          </a:p>
        </p:txBody>
      </p:sp>
      <p:sp>
        <p:nvSpPr>
          <p:cNvPr id="9231" name="Text Box 10"/>
          <p:cNvSpPr txBox="1">
            <a:spLocks noChangeArrowheads="1"/>
          </p:cNvSpPr>
          <p:nvPr/>
        </p:nvSpPr>
        <p:spPr bwMode="auto">
          <a:xfrm>
            <a:off x="3898900" y="2187575"/>
            <a:ext cx="2335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sz="1200" dirty="0">
                <a:latin typeface="Arial" charset="0"/>
              </a:rPr>
              <a:t>(Afvaardiging uit alle provincies)</a:t>
            </a:r>
          </a:p>
        </p:txBody>
      </p:sp>
      <p:sp>
        <p:nvSpPr>
          <p:cNvPr id="9232" name="Text Box 11"/>
          <p:cNvSpPr txBox="1">
            <a:spLocks noChangeArrowheads="1"/>
          </p:cNvSpPr>
          <p:nvPr/>
        </p:nvSpPr>
        <p:spPr bwMode="auto">
          <a:xfrm>
            <a:off x="4213470" y="4183063"/>
            <a:ext cx="335915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1400" dirty="0">
                <a:latin typeface="Arial" charset="0"/>
              </a:rPr>
              <a:t>Gewestelijke (provinciale) </a:t>
            </a:r>
            <a:r>
              <a:rPr lang="nl-NL" sz="1400" b="1" dirty="0">
                <a:latin typeface="Arial" charset="0"/>
              </a:rPr>
              <a:t>Statenvergaderingen</a:t>
            </a:r>
          </a:p>
        </p:txBody>
      </p:sp>
      <p:sp>
        <p:nvSpPr>
          <p:cNvPr id="9233" name="Line 12"/>
          <p:cNvSpPr>
            <a:spLocks noChangeShapeType="1"/>
          </p:cNvSpPr>
          <p:nvPr/>
        </p:nvSpPr>
        <p:spPr bwMode="auto">
          <a:xfrm>
            <a:off x="0" y="2852738"/>
            <a:ext cx="914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4" name="Line 1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5" name="Text Box 14"/>
          <p:cNvSpPr txBox="1">
            <a:spLocks noChangeArrowheads="1"/>
          </p:cNvSpPr>
          <p:nvPr/>
        </p:nvSpPr>
        <p:spPr bwMode="auto">
          <a:xfrm>
            <a:off x="1211263" y="4022725"/>
            <a:ext cx="200728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b="1" dirty="0">
                <a:latin typeface="Arial" charset="0"/>
              </a:rPr>
              <a:t>Stadhouder</a:t>
            </a:r>
          </a:p>
          <a:p>
            <a:pPr eaLnBrk="1" hangingPunct="1"/>
            <a:r>
              <a:rPr lang="nl-NL" sz="1200" dirty="0">
                <a:latin typeface="Arial" charset="0"/>
              </a:rPr>
              <a:t>Taken: legeraanvoerder</a:t>
            </a:r>
          </a:p>
          <a:p>
            <a:pPr eaLnBrk="1" hangingPunct="1"/>
            <a:r>
              <a:rPr lang="nl-NL" sz="1200" dirty="0">
                <a:latin typeface="Arial" charset="0"/>
              </a:rPr>
              <a:t>Plaatsvervanger landsheer</a:t>
            </a:r>
          </a:p>
        </p:txBody>
      </p:sp>
      <p:sp>
        <p:nvSpPr>
          <p:cNvPr id="9236" name="Line 15"/>
          <p:cNvSpPr>
            <a:spLocks noChangeShapeType="1"/>
          </p:cNvSpPr>
          <p:nvPr/>
        </p:nvSpPr>
        <p:spPr bwMode="auto">
          <a:xfrm flipH="1">
            <a:off x="5627688" y="2492375"/>
            <a:ext cx="23812" cy="16922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37" name="Text Box 16"/>
          <p:cNvSpPr txBox="1">
            <a:spLocks noChangeArrowheads="1"/>
          </p:cNvSpPr>
          <p:nvPr/>
        </p:nvSpPr>
        <p:spPr bwMode="auto">
          <a:xfrm>
            <a:off x="2188983" y="5468084"/>
            <a:ext cx="225797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 dirty="0" smtClean="0">
                <a:latin typeface="Arial" charset="0"/>
              </a:rPr>
              <a:t>Platteland </a:t>
            </a:r>
            <a:r>
              <a:rPr lang="nl-NL" dirty="0" smtClean="0">
                <a:latin typeface="Arial" charset="0"/>
              </a:rPr>
              <a:t>adel</a:t>
            </a:r>
            <a:endParaRPr lang="nl-NL" dirty="0">
              <a:latin typeface="Arial" charset="0"/>
            </a:endParaRPr>
          </a:p>
        </p:txBody>
      </p:sp>
      <p:sp>
        <p:nvSpPr>
          <p:cNvPr id="9238" name="Text Box 17"/>
          <p:cNvSpPr txBox="1">
            <a:spLocks noChangeArrowheads="1"/>
          </p:cNvSpPr>
          <p:nvPr/>
        </p:nvSpPr>
        <p:spPr bwMode="auto">
          <a:xfrm>
            <a:off x="4679157" y="5494759"/>
            <a:ext cx="96043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b="1" dirty="0">
                <a:latin typeface="Arial" charset="0"/>
              </a:rPr>
              <a:t>kerk</a:t>
            </a:r>
          </a:p>
        </p:txBody>
      </p:sp>
      <p:sp>
        <p:nvSpPr>
          <p:cNvPr id="9239" name="Text Box 18"/>
          <p:cNvSpPr txBox="1">
            <a:spLocks noChangeArrowheads="1"/>
          </p:cNvSpPr>
          <p:nvPr/>
        </p:nvSpPr>
        <p:spPr bwMode="auto">
          <a:xfrm>
            <a:off x="6025232" y="5454124"/>
            <a:ext cx="246062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 dirty="0">
                <a:latin typeface="Arial" charset="0"/>
              </a:rPr>
              <a:t>Steden</a:t>
            </a:r>
          </a:p>
          <a:p>
            <a:pPr eaLnBrk="1" hangingPunct="1">
              <a:spcBef>
                <a:spcPct val="50000"/>
              </a:spcBef>
            </a:pPr>
            <a:r>
              <a:rPr lang="nl-NL" dirty="0">
                <a:latin typeface="Arial" charset="0"/>
              </a:rPr>
              <a:t>Vroedschappen en schepenen</a:t>
            </a:r>
          </a:p>
        </p:txBody>
      </p:sp>
      <p:sp>
        <p:nvSpPr>
          <p:cNvPr id="9240" name="Line 19"/>
          <p:cNvSpPr>
            <a:spLocks noChangeShapeType="1"/>
          </p:cNvSpPr>
          <p:nvPr/>
        </p:nvSpPr>
        <p:spPr bwMode="auto">
          <a:xfrm flipV="1">
            <a:off x="4379913" y="4779963"/>
            <a:ext cx="479425" cy="70167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41" name="Line 20"/>
          <p:cNvSpPr>
            <a:spLocks noChangeShapeType="1"/>
          </p:cNvSpPr>
          <p:nvPr/>
        </p:nvSpPr>
        <p:spPr bwMode="auto">
          <a:xfrm flipV="1">
            <a:off x="5722938" y="4779963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42" name="Line 21"/>
          <p:cNvSpPr>
            <a:spLocks noChangeShapeType="1"/>
          </p:cNvSpPr>
          <p:nvPr/>
        </p:nvSpPr>
        <p:spPr bwMode="auto">
          <a:xfrm flipH="1" flipV="1">
            <a:off x="6589713" y="4779963"/>
            <a:ext cx="765175" cy="6477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cxnSp>
        <p:nvCxnSpPr>
          <p:cNvPr id="9243" name="AutoShape 22"/>
          <p:cNvCxnSpPr>
            <a:cxnSpLocks noChangeShapeType="1"/>
            <a:stCxn id="9235" idx="1"/>
            <a:endCxn id="9228" idx="1"/>
          </p:cNvCxnSpPr>
          <p:nvPr/>
        </p:nvCxnSpPr>
        <p:spPr bwMode="auto">
          <a:xfrm rot="10800000">
            <a:off x="444501" y="1692276"/>
            <a:ext cx="766763" cy="2745948"/>
          </a:xfrm>
          <a:prstGeom prst="bentConnector3">
            <a:avLst>
              <a:gd name="adj1" fmla="val 12981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44" name="Line 23"/>
          <p:cNvSpPr>
            <a:spLocks noChangeShapeType="1"/>
          </p:cNvSpPr>
          <p:nvPr/>
        </p:nvSpPr>
        <p:spPr bwMode="auto">
          <a:xfrm flipH="1">
            <a:off x="2411413" y="1773238"/>
            <a:ext cx="960437" cy="22145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45" name="Line 24"/>
          <p:cNvSpPr>
            <a:spLocks noChangeShapeType="1"/>
          </p:cNvSpPr>
          <p:nvPr/>
        </p:nvSpPr>
        <p:spPr bwMode="auto">
          <a:xfrm>
            <a:off x="4572000" y="1701800"/>
            <a:ext cx="19208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924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5" y="4653136"/>
            <a:ext cx="1230312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26" descr="j0211991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66" y="5883582"/>
            <a:ext cx="14763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27" descr="j0319062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78" y="6189113"/>
            <a:ext cx="17272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9" name="Line 28"/>
          <p:cNvSpPr>
            <a:spLocks noChangeShapeType="1"/>
          </p:cNvSpPr>
          <p:nvPr/>
        </p:nvSpPr>
        <p:spPr bwMode="auto">
          <a:xfrm>
            <a:off x="0" y="5373688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50" name="WordArt 29"/>
          <p:cNvSpPr>
            <a:spLocks noChangeArrowheads="1" noChangeShapeType="1" noTextEdit="1"/>
          </p:cNvSpPr>
          <p:nvPr/>
        </p:nvSpPr>
        <p:spPr bwMode="auto">
          <a:xfrm>
            <a:off x="444501" y="5661025"/>
            <a:ext cx="1319212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Lokaa</a:t>
            </a:r>
            <a:r>
              <a:rPr lang="nl-NL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l</a:t>
            </a:r>
            <a:endParaRPr lang="nl-NL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51" name="WordArt 30"/>
          <p:cNvSpPr>
            <a:spLocks noChangeArrowheads="1" noChangeShapeType="1" noTextEdit="1"/>
          </p:cNvSpPr>
          <p:nvPr/>
        </p:nvSpPr>
        <p:spPr bwMode="auto">
          <a:xfrm>
            <a:off x="404081" y="2351454"/>
            <a:ext cx="2051050" cy="379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'alle Nederlanden'</a:t>
            </a:r>
          </a:p>
        </p:txBody>
      </p:sp>
      <p:sp>
        <p:nvSpPr>
          <p:cNvPr id="9252" name="WordArt 31"/>
          <p:cNvSpPr>
            <a:spLocks noChangeArrowheads="1" noChangeShapeType="1" noTextEdit="1"/>
          </p:cNvSpPr>
          <p:nvPr/>
        </p:nvSpPr>
        <p:spPr bwMode="auto">
          <a:xfrm>
            <a:off x="444501" y="3428999"/>
            <a:ext cx="1920875" cy="415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Gewestelijk</a:t>
            </a:r>
            <a:endParaRPr lang="nl-NL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53" name="WordArt 32"/>
          <p:cNvSpPr>
            <a:spLocks noChangeArrowheads="1" noChangeShapeType="1" noTextEdit="1"/>
          </p:cNvSpPr>
          <p:nvPr/>
        </p:nvSpPr>
        <p:spPr bwMode="auto">
          <a:xfrm>
            <a:off x="444501" y="549275"/>
            <a:ext cx="100965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nl-NL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Kroon</a:t>
            </a:r>
            <a:endParaRPr lang="nl-NL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sp>
        <p:nvSpPr>
          <p:cNvPr id="9255" name="Line 34"/>
          <p:cNvSpPr>
            <a:spLocks noChangeShapeType="1"/>
          </p:cNvSpPr>
          <p:nvPr/>
        </p:nvSpPr>
        <p:spPr bwMode="auto">
          <a:xfrm>
            <a:off x="3203575" y="4292600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9256" name="Picture 35" descr="j0280393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213100"/>
            <a:ext cx="17272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" name="Text Box 36"/>
          <p:cNvSpPr txBox="1">
            <a:spLocks noChangeArrowheads="1"/>
          </p:cNvSpPr>
          <p:nvPr/>
        </p:nvSpPr>
        <p:spPr bwMode="auto">
          <a:xfrm>
            <a:off x="7092950" y="4076700"/>
            <a:ext cx="1049338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nl-NL" dirty="0" err="1">
                <a:latin typeface="Arial" charset="0"/>
              </a:rPr>
              <a:t>Bedes</a:t>
            </a:r>
            <a:endParaRPr lang="nl-NL" dirty="0">
              <a:latin typeface="Arial" charset="0"/>
            </a:endParaRPr>
          </a:p>
        </p:txBody>
      </p:sp>
      <p:sp>
        <p:nvSpPr>
          <p:cNvPr id="9258" name="Line 37"/>
          <p:cNvSpPr>
            <a:spLocks noChangeShapeType="1"/>
          </p:cNvSpPr>
          <p:nvPr/>
        </p:nvSpPr>
        <p:spPr bwMode="auto">
          <a:xfrm flipV="1">
            <a:off x="7308850" y="1412875"/>
            <a:ext cx="0" cy="2663825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59" name="Line 38"/>
          <p:cNvSpPr>
            <a:spLocks noChangeShapeType="1"/>
          </p:cNvSpPr>
          <p:nvPr/>
        </p:nvSpPr>
        <p:spPr bwMode="auto">
          <a:xfrm flipH="1">
            <a:off x="5349874" y="1412875"/>
            <a:ext cx="1905671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9260" name="Line 39"/>
          <p:cNvSpPr>
            <a:spLocks noChangeShapeType="1"/>
          </p:cNvSpPr>
          <p:nvPr/>
        </p:nvSpPr>
        <p:spPr bwMode="auto">
          <a:xfrm flipH="1" flipV="1">
            <a:off x="6732588" y="908050"/>
            <a:ext cx="503237" cy="4333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9261" name="Picture 40" descr="MCj0435506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4" y="4980409"/>
            <a:ext cx="13684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0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Bestuurshervorming1531 </a:t>
            </a:r>
            <a:endParaRPr lang="nl-NL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76600" y="2057400"/>
            <a:ext cx="24384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/>
              <a:t>Landvoogd</a:t>
            </a:r>
            <a:endParaRPr lang="nl-NL" dirty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81708" y="2780928"/>
            <a:ext cx="65532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/>
              <a:t>Collaterale</a:t>
            </a:r>
            <a:r>
              <a:rPr lang="en-US" dirty="0"/>
              <a:t> </a:t>
            </a:r>
            <a:r>
              <a:rPr lang="en-US" dirty="0" err="1"/>
              <a:t>raden</a:t>
            </a:r>
            <a:r>
              <a:rPr lang="en-US" dirty="0"/>
              <a:t>: </a:t>
            </a:r>
          </a:p>
          <a:p>
            <a:pPr algn="ctr"/>
            <a:r>
              <a:rPr lang="en-US" dirty="0" err="1"/>
              <a:t>Raad</a:t>
            </a:r>
            <a:r>
              <a:rPr lang="en-US" dirty="0"/>
              <a:t> van State; </a:t>
            </a:r>
            <a:r>
              <a:rPr lang="en-US" dirty="0" err="1"/>
              <a:t>Geheime</a:t>
            </a:r>
            <a:r>
              <a:rPr lang="en-US" dirty="0"/>
              <a:t> </a:t>
            </a:r>
            <a:r>
              <a:rPr lang="en-US" dirty="0" err="1"/>
              <a:t>Raad</a:t>
            </a:r>
            <a:r>
              <a:rPr lang="en-US" dirty="0"/>
              <a:t>; </a:t>
            </a:r>
            <a:r>
              <a:rPr lang="en-US" dirty="0" err="1"/>
              <a:t>Raad</a:t>
            </a:r>
            <a:r>
              <a:rPr lang="en-US" dirty="0"/>
              <a:t> van </a:t>
            </a:r>
            <a:r>
              <a:rPr lang="en-US" dirty="0" err="1"/>
              <a:t>Financiën</a:t>
            </a:r>
            <a:endParaRPr lang="nl-NL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7086600" y="2780928"/>
            <a:ext cx="1828800" cy="1066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Staten-</a:t>
            </a:r>
          </a:p>
          <a:p>
            <a:pPr algn="ctr"/>
            <a:r>
              <a:rPr lang="en-US" dirty="0" err="1"/>
              <a:t>Generaal</a:t>
            </a:r>
            <a:endParaRPr lang="nl-NL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323528" y="4569069"/>
            <a:ext cx="1143000" cy="1447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/>
              <a:t>B</a:t>
            </a:r>
            <a:r>
              <a:rPr lang="en-US" sz="2000" b="1" dirty="0"/>
              <a:t>ra</a:t>
            </a:r>
            <a:r>
              <a:rPr lang="en-US" sz="2000" dirty="0"/>
              <a:t>bant:</a:t>
            </a:r>
          </a:p>
          <a:p>
            <a:pPr algn="ctr"/>
            <a:r>
              <a:rPr lang="en-US" sz="2000" dirty="0" smtClean="0"/>
              <a:t>Hof</a:t>
            </a:r>
          </a:p>
          <a:p>
            <a:pPr algn="ctr"/>
            <a:endParaRPr lang="en-US" sz="2000" dirty="0"/>
          </a:p>
          <a:p>
            <a:pPr algn="ctr"/>
            <a:endParaRPr lang="en-US" sz="2000" dirty="0" smtClean="0"/>
          </a:p>
          <a:p>
            <a:pPr algn="ctr"/>
            <a:endParaRPr lang="nl-NL" sz="2000" dirty="0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796298" y="4560277"/>
            <a:ext cx="2013702" cy="1572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/>
              <a:t>Gelderland: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stadhouder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Hof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Rekenkamer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Staten</a:t>
            </a:r>
            <a:endParaRPr lang="nl-NL" sz="2000" dirty="0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152900" y="4548554"/>
            <a:ext cx="2209800" cy="157234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dirty="0"/>
              <a:t>Holland: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err="1"/>
              <a:t>stadhouder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Hof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Staten</a:t>
            </a:r>
          </a:p>
          <a:p>
            <a:pPr marL="342900" indent="-342900">
              <a:buFont typeface="Arial" pitchFamily="34" charset="0"/>
              <a:buChar char="•"/>
            </a:pPr>
            <a:endParaRPr lang="nl-NL" sz="2000" dirty="0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V="1">
            <a:off x="987669" y="3953608"/>
            <a:ext cx="0" cy="5421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2368062" y="3962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5364088" y="395360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6752719" y="4653136"/>
            <a:ext cx="1981200" cy="1066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etc.</a:t>
            </a:r>
            <a:endParaRPr lang="nl-NL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685800" y="4234962"/>
            <a:ext cx="0" cy="325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2139462" y="4234961"/>
            <a:ext cx="0" cy="334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071791" y="4234961"/>
            <a:ext cx="0" cy="325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685800" y="4234962"/>
            <a:ext cx="723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7924800" y="38481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4572000" y="2514600"/>
            <a:ext cx="0" cy="2663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8001000" y="2362200"/>
            <a:ext cx="0" cy="41872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5715000" y="2286000"/>
            <a:ext cx="2286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2362200" y="1676400"/>
            <a:ext cx="2895600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err="1" smtClean="0"/>
              <a:t>Soeverein</a:t>
            </a:r>
            <a:r>
              <a:rPr lang="en-US" dirty="0" smtClean="0"/>
              <a:t>=Koning</a:t>
            </a:r>
            <a:endParaRPr lang="nl-NL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21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Bourgondisch Habsburgse Centralisatie</a:t>
            </a:r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040" y="1700808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Institutioneel</a:t>
            </a:r>
            <a:r>
              <a:rPr lang="en-US" sz="2400" dirty="0" smtClean="0"/>
              <a:t>:	</a:t>
            </a:r>
            <a:r>
              <a:rPr lang="en-US" sz="2400" dirty="0" err="1" smtClean="0"/>
              <a:t>Collaterale</a:t>
            </a:r>
            <a:r>
              <a:rPr lang="en-US" sz="2400" dirty="0" smtClean="0"/>
              <a:t> </a:t>
            </a:r>
            <a:r>
              <a:rPr lang="en-US" sz="2400" dirty="0" err="1"/>
              <a:t>raden</a:t>
            </a:r>
            <a:endParaRPr lang="en-US" sz="2400" dirty="0"/>
          </a:p>
          <a:p>
            <a:r>
              <a:rPr lang="en-US" sz="2400" dirty="0" err="1"/>
              <a:t>Geografisch</a:t>
            </a:r>
            <a:r>
              <a:rPr lang="en-US" sz="2400" dirty="0"/>
              <a:t>:	</a:t>
            </a:r>
            <a:r>
              <a:rPr lang="en-US" sz="2400" dirty="0" err="1"/>
              <a:t>Bourgondische</a:t>
            </a:r>
            <a:r>
              <a:rPr lang="en-US" sz="2400" dirty="0"/>
              <a:t> </a:t>
            </a:r>
            <a:r>
              <a:rPr lang="en-US" sz="2400" dirty="0" err="1"/>
              <a:t>Kreits</a:t>
            </a:r>
            <a:endParaRPr lang="en-US" sz="2400" dirty="0"/>
          </a:p>
          <a:p>
            <a:r>
              <a:rPr lang="en-US" sz="2400" dirty="0" err="1"/>
              <a:t>dynastiek</a:t>
            </a:r>
            <a:r>
              <a:rPr lang="en-US" sz="2400" dirty="0"/>
              <a:t>:	</a:t>
            </a:r>
            <a:r>
              <a:rPr lang="en-US" sz="2400" dirty="0" smtClean="0"/>
              <a:t>	</a:t>
            </a:r>
            <a:r>
              <a:rPr lang="en-US" sz="2400" dirty="0" err="1" smtClean="0"/>
              <a:t>Pragmatieke</a:t>
            </a:r>
            <a:r>
              <a:rPr lang="en-US" sz="2400" dirty="0" smtClean="0"/>
              <a:t> </a:t>
            </a:r>
            <a:r>
              <a:rPr lang="en-US" sz="2400" dirty="0" err="1"/>
              <a:t>Sanctie</a:t>
            </a:r>
            <a:r>
              <a:rPr lang="en-US" sz="2400" dirty="0"/>
              <a:t>	</a:t>
            </a:r>
          </a:p>
          <a:p>
            <a:r>
              <a:rPr lang="en-US" sz="2400" dirty="0" err="1" smtClean="0"/>
              <a:t>juridisch</a:t>
            </a:r>
            <a:r>
              <a:rPr lang="en-US" sz="2400" dirty="0" smtClean="0"/>
              <a:t>:		</a:t>
            </a:r>
            <a:r>
              <a:rPr lang="en-US" sz="2400" dirty="0" err="1" smtClean="0"/>
              <a:t>Homologatie</a:t>
            </a:r>
            <a:r>
              <a:rPr lang="en-US" sz="2400" dirty="0" smtClean="0"/>
              <a:t> </a:t>
            </a:r>
            <a:r>
              <a:rPr lang="en-US" sz="2400" dirty="0"/>
              <a:t>van </a:t>
            </a:r>
            <a:r>
              <a:rPr lang="en-US" sz="2400" dirty="0" err="1"/>
              <a:t>Costumen</a:t>
            </a:r>
            <a:endParaRPr lang="en-US" sz="2400" dirty="0"/>
          </a:p>
          <a:p>
            <a:r>
              <a:rPr lang="en-US" sz="2400" dirty="0" err="1"/>
              <a:t>fiscaal</a:t>
            </a:r>
            <a:r>
              <a:rPr lang="en-US" sz="2400" dirty="0"/>
              <a:t>:		10e penning</a:t>
            </a:r>
          </a:p>
          <a:p>
            <a:r>
              <a:rPr lang="en-US" sz="2400" dirty="0" err="1" smtClean="0"/>
              <a:t>religieus</a:t>
            </a:r>
            <a:r>
              <a:rPr lang="en-US" sz="2400" dirty="0" smtClean="0"/>
              <a:t>:		</a:t>
            </a:r>
            <a:r>
              <a:rPr lang="en-US" sz="2400" dirty="0" err="1" smtClean="0"/>
              <a:t>ketterij</a:t>
            </a:r>
            <a:r>
              <a:rPr lang="en-US" sz="2400" dirty="0"/>
              <a:t>; </a:t>
            </a:r>
            <a:r>
              <a:rPr lang="en-US" sz="2400" dirty="0" err="1"/>
              <a:t>inquisitie</a:t>
            </a:r>
            <a:endParaRPr lang="en-US" sz="2400" dirty="0"/>
          </a:p>
          <a:p>
            <a:r>
              <a:rPr lang="en-US" sz="2400" dirty="0" err="1"/>
              <a:t>theoretisch</a:t>
            </a:r>
            <a:r>
              <a:rPr lang="en-US" sz="2400" dirty="0"/>
              <a:t>:	</a:t>
            </a:r>
            <a:r>
              <a:rPr lang="en-US" sz="2400" dirty="0" err="1"/>
              <a:t>vorstelijk</a:t>
            </a:r>
            <a:r>
              <a:rPr lang="en-US" sz="2400" dirty="0"/>
              <a:t> </a:t>
            </a:r>
            <a:r>
              <a:rPr lang="en-US" sz="2400" dirty="0" err="1"/>
              <a:t>absolutisme</a:t>
            </a:r>
            <a:endParaRPr lang="nl-NL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fgeronde rechthoek 1"/>
          <p:cNvSpPr/>
          <p:nvPr/>
        </p:nvSpPr>
        <p:spPr>
          <a:xfrm>
            <a:off x="5923130" y="1340768"/>
            <a:ext cx="2736304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Raad van State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Geheime Raad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NL" dirty="0" smtClean="0">
                <a:solidFill>
                  <a:schemeClr val="tx1"/>
                </a:solidFill>
              </a:rPr>
              <a:t>Raad van Financiën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Afgeronde rechthoek 2"/>
          <p:cNvSpPr/>
          <p:nvPr/>
        </p:nvSpPr>
        <p:spPr>
          <a:xfrm>
            <a:off x="5580112" y="1556792"/>
            <a:ext cx="3304692" cy="159486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 smtClean="0"/>
          </a:p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  <a:p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In </a:t>
            </a:r>
            <a:r>
              <a:rPr lang="nl-NL" dirty="0">
                <a:solidFill>
                  <a:schemeClr val="tx1"/>
                </a:solidFill>
              </a:rPr>
              <a:t>1548 werd een nieuwe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Bourgondische </a:t>
            </a:r>
            <a:r>
              <a:rPr lang="nl-NL" dirty="0" err="1">
                <a:solidFill>
                  <a:schemeClr val="tx1"/>
                </a:solidFill>
              </a:rPr>
              <a:t>Kreits</a:t>
            </a:r>
            <a:r>
              <a:rPr lang="nl-NL" dirty="0">
                <a:solidFill>
                  <a:schemeClr val="tx1"/>
                </a:solidFill>
              </a:rPr>
              <a:t>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opgericht</a:t>
            </a:r>
            <a:r>
              <a:rPr lang="nl-NL" dirty="0">
                <a:solidFill>
                  <a:schemeClr val="tx1"/>
                </a:solidFill>
              </a:rPr>
              <a:t>. Deze bevatte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alle </a:t>
            </a:r>
            <a:r>
              <a:rPr lang="nl-NL" dirty="0">
                <a:solidFill>
                  <a:schemeClr val="tx1"/>
                </a:solidFill>
              </a:rPr>
              <a:t>Habsburgse </a:t>
            </a:r>
            <a:r>
              <a:rPr lang="nl-NL" dirty="0" smtClean="0">
                <a:solidFill>
                  <a:schemeClr val="tx1"/>
                </a:solidFill>
              </a:rPr>
              <a:t>gebieden.</a:t>
            </a:r>
          </a:p>
          <a:p>
            <a:endParaRPr lang="nl-NL" dirty="0" smtClean="0">
              <a:solidFill>
                <a:schemeClr val="tx1"/>
              </a:solidFill>
            </a:endParaRP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7" name="Afgeronde rechthoek 6"/>
          <p:cNvSpPr/>
          <p:nvPr/>
        </p:nvSpPr>
        <p:spPr>
          <a:xfrm>
            <a:off x="4755867" y="1844824"/>
            <a:ext cx="4139952" cy="17880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4 </a:t>
            </a:r>
            <a:r>
              <a:rPr lang="nl-NL" dirty="0">
                <a:solidFill>
                  <a:schemeClr val="tx1"/>
                </a:solidFill>
              </a:rPr>
              <a:t>november </a:t>
            </a:r>
            <a:r>
              <a:rPr lang="nl-NL" dirty="0" smtClean="0">
                <a:solidFill>
                  <a:schemeClr val="tx1"/>
                </a:solidFill>
              </a:rPr>
              <a:t>1549.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Keizer </a:t>
            </a:r>
            <a:r>
              <a:rPr lang="nl-NL" dirty="0">
                <a:solidFill>
                  <a:schemeClr val="tx1"/>
                </a:solidFill>
              </a:rPr>
              <a:t>Karel </a:t>
            </a:r>
            <a:r>
              <a:rPr lang="nl-NL" dirty="0" smtClean="0">
                <a:solidFill>
                  <a:schemeClr val="tx1"/>
                </a:solidFill>
              </a:rPr>
              <a:t>V bepaalde dat </a:t>
            </a:r>
            <a:r>
              <a:rPr lang="nl-NL" dirty="0">
                <a:solidFill>
                  <a:schemeClr val="tx1"/>
                </a:solidFill>
              </a:rPr>
              <a:t>de Zeventien Provinciën steeds als één en ondeelbaar geheel overgeërfd zouden worden.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5531650" y="2539407"/>
            <a:ext cx="3203848" cy="158417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Vooral vanaf 1531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Systematische </a:t>
            </a:r>
            <a:r>
              <a:rPr lang="nl-NL" dirty="0">
                <a:solidFill>
                  <a:schemeClr val="tx1"/>
                </a:solidFill>
              </a:rPr>
              <a:t>optekening van het </a:t>
            </a:r>
            <a:r>
              <a:rPr lang="nl-NL" dirty="0" smtClean="0">
                <a:solidFill>
                  <a:schemeClr val="tx1"/>
                </a:solidFill>
              </a:rPr>
              <a:t>gewoonterecht </a:t>
            </a:r>
            <a:r>
              <a:rPr lang="nl-NL" dirty="0">
                <a:solidFill>
                  <a:schemeClr val="tx1"/>
                </a:solidFill>
              </a:rPr>
              <a:t>op het bevel van de vorst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5539326" y="3151657"/>
            <a:ext cx="3203848" cy="144565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solidFill>
                  <a:schemeClr val="tx1"/>
                </a:solidFill>
              </a:rPr>
              <a:t>1543: Een belasting van 10% op inkomsten uit vermogen</a:t>
            </a:r>
          </a:p>
          <a:p>
            <a:r>
              <a:rPr lang="nl-NL" dirty="0">
                <a:solidFill>
                  <a:schemeClr val="tx1"/>
                </a:solidFill>
              </a:rPr>
              <a:t>1569: Een omzetbelasting van 10% op de verkoop van roerende goederen</a:t>
            </a:r>
          </a:p>
        </p:txBody>
      </p:sp>
      <p:sp>
        <p:nvSpPr>
          <p:cNvPr id="10" name="Afgeronde rechthoek 9"/>
          <p:cNvSpPr/>
          <p:nvPr/>
        </p:nvSpPr>
        <p:spPr>
          <a:xfrm>
            <a:off x="5464932" y="3751292"/>
            <a:ext cx="3419872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Vervolging van religieus </a:t>
            </a:r>
            <a:r>
              <a:rPr lang="nl-NL" dirty="0" err="1" smtClean="0">
                <a:solidFill>
                  <a:schemeClr val="tx1"/>
                </a:solidFill>
              </a:rPr>
              <a:t>andersdenken</a:t>
            </a:r>
            <a:r>
              <a:rPr lang="nl-NL" dirty="0" smtClean="0">
                <a:solidFill>
                  <a:schemeClr val="tx1"/>
                </a:solidFill>
              </a:rPr>
              <a:t> (protestanten)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1" name="Afgeronde rechthoek 10"/>
          <p:cNvSpPr/>
          <p:nvPr/>
        </p:nvSpPr>
        <p:spPr>
          <a:xfrm>
            <a:off x="5633320" y="4258071"/>
            <a:ext cx="3203848" cy="8640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 smtClean="0">
                <a:solidFill>
                  <a:schemeClr val="tx1"/>
                </a:solidFill>
              </a:rPr>
              <a:t>Macht ligt bij de koning op basis van </a:t>
            </a:r>
            <a:r>
              <a:rPr lang="nl-NL" dirty="0" err="1" smtClean="0">
                <a:solidFill>
                  <a:schemeClr val="tx1"/>
                </a:solidFill>
              </a:rPr>
              <a:t>Droit</a:t>
            </a:r>
            <a:r>
              <a:rPr lang="nl-NL" dirty="0" smtClean="0">
                <a:solidFill>
                  <a:schemeClr val="tx1"/>
                </a:solidFill>
              </a:rPr>
              <a:t> </a:t>
            </a:r>
            <a:r>
              <a:rPr lang="nl-NL" dirty="0" err="1" smtClean="0">
                <a:solidFill>
                  <a:schemeClr val="tx1"/>
                </a:solidFill>
              </a:rPr>
              <a:t>Divin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39240"/>
            <a:ext cx="1872208" cy="183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3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1550 Bloedplakkaat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F562F-486A-41A1-9938-60E4288BDE0B}" type="slidenum">
              <a:rPr lang="nl-NL" smtClean="0"/>
              <a:t>9</a:t>
            </a:fld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320040" y="1700808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Doodstraf en </a:t>
            </a:r>
            <a:r>
              <a:rPr lang="nl-NL" dirty="0"/>
              <a:t>inbeslagname van alle goederen </a:t>
            </a:r>
            <a:r>
              <a:rPr lang="nl-NL" dirty="0" smtClean="0"/>
              <a:t> voor: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drukken, schrijven, verspreiden en bezitten van ketterse boeken en </a:t>
            </a:r>
            <a:r>
              <a:rPr lang="nl-NL" dirty="0" smtClean="0"/>
              <a:t>afbeeldingen</a:t>
            </a:r>
          </a:p>
          <a:p>
            <a:r>
              <a:rPr lang="nl-NL" dirty="0" smtClean="0"/>
              <a:t>het </a:t>
            </a:r>
            <a:r>
              <a:rPr lang="nl-NL" dirty="0"/>
              <a:t>bijwonen van ketterse </a:t>
            </a:r>
            <a:r>
              <a:rPr lang="nl-NL" dirty="0" smtClean="0"/>
              <a:t>bijeenkomsten</a:t>
            </a:r>
          </a:p>
          <a:p>
            <a:r>
              <a:rPr lang="nl-NL" dirty="0" smtClean="0"/>
              <a:t>het </a:t>
            </a:r>
            <a:r>
              <a:rPr lang="nl-NL" dirty="0"/>
              <a:t>prediken van een tegendraadse religie </a:t>
            </a:r>
            <a:endParaRPr lang="nl-NL" dirty="0" smtClean="0"/>
          </a:p>
          <a:p>
            <a:r>
              <a:rPr lang="nl-NL" dirty="0" smtClean="0"/>
              <a:t>het </a:t>
            </a:r>
            <a:r>
              <a:rPr lang="nl-NL" dirty="0"/>
              <a:t>huisvesten van </a:t>
            </a:r>
            <a:r>
              <a:rPr lang="nl-NL" dirty="0" smtClean="0"/>
              <a:t>ketters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81128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413773"/>
            <a:ext cx="9017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6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Essentie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310</TotalTime>
  <Words>330</Words>
  <Application>Microsoft Office PowerPoint</Application>
  <PresentationFormat>Diavoorstelling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Civiel</vt:lpstr>
      <vt:lpstr>Republiek der Zeven Verenigde Nederlanden  1515- 1648</vt:lpstr>
      <vt:lpstr>Luther op de rijksdag in Worms 1521</vt:lpstr>
      <vt:lpstr>Luther op de rijksdag in Worms</vt:lpstr>
      <vt:lpstr>PowerPoint-presentatie</vt:lpstr>
      <vt:lpstr>Bourgondische Nederlanden</vt:lpstr>
      <vt:lpstr>PowerPoint-presentatie</vt:lpstr>
      <vt:lpstr>Bestuurshervorming1531 </vt:lpstr>
      <vt:lpstr>Bourgondisch Habsburgse Centralisatie</vt:lpstr>
      <vt:lpstr>1550 Bloedplakkaat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Albert</dc:creator>
  <cp:lastModifiedBy>Albert</cp:lastModifiedBy>
  <cp:revision>78</cp:revision>
  <dcterms:created xsi:type="dcterms:W3CDTF">2012-12-30T09:00:40Z</dcterms:created>
  <dcterms:modified xsi:type="dcterms:W3CDTF">2013-07-14T15:31:30Z</dcterms:modified>
</cp:coreProperties>
</file>