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6" r:id="rId1"/>
  </p:sldMasterIdLst>
  <p:notesMasterIdLst>
    <p:notesMasterId r:id="rId27"/>
  </p:notesMasterIdLst>
  <p:sldIdLst>
    <p:sldId id="256" r:id="rId2"/>
    <p:sldId id="284" r:id="rId3"/>
    <p:sldId id="285" r:id="rId4"/>
    <p:sldId id="286" r:id="rId5"/>
    <p:sldId id="287" r:id="rId6"/>
    <p:sldId id="288" r:id="rId7"/>
    <p:sldId id="289" r:id="rId8"/>
    <p:sldId id="290" r:id="rId9"/>
    <p:sldId id="291" r:id="rId10"/>
    <p:sldId id="257" r:id="rId11"/>
    <p:sldId id="258" r:id="rId12"/>
    <p:sldId id="272" r:id="rId13"/>
    <p:sldId id="267" r:id="rId14"/>
    <p:sldId id="268" r:id="rId15"/>
    <p:sldId id="266" r:id="rId16"/>
    <p:sldId id="269" r:id="rId17"/>
    <p:sldId id="270" r:id="rId18"/>
    <p:sldId id="271" r:id="rId19"/>
    <p:sldId id="260" r:id="rId20"/>
    <p:sldId id="264" r:id="rId21"/>
    <p:sldId id="259" r:id="rId22"/>
    <p:sldId id="263" r:id="rId23"/>
    <p:sldId id="262" r:id="rId24"/>
    <p:sldId id="265" r:id="rId25"/>
    <p:sldId id="261" r:id="rId2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8" d="100"/>
          <a:sy n="108" d="100"/>
        </p:scale>
        <p:origin x="-162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052D12-0118-4892-81C0-2943958EBEB7}" type="datetimeFigureOut">
              <a:rPr lang="nl-NL" smtClean="0"/>
              <a:t>20-5-2013</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15834-0004-4002-B007-909EBF11AD3A}" type="slidenum">
              <a:rPr lang="nl-NL" smtClean="0"/>
              <a:t>‹nr.›</a:t>
            </a:fld>
            <a:endParaRPr lang="nl-NL"/>
          </a:p>
        </p:txBody>
      </p:sp>
    </p:spTree>
    <p:extLst>
      <p:ext uri="{BB962C8B-B14F-4D97-AF65-F5344CB8AC3E}">
        <p14:creationId xmlns:p14="http://schemas.microsoft.com/office/powerpoint/2010/main" val="1795653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s.wikipedia.org/wiki/Philippe-Jacques_de_Loutherbourg"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es.wikipedia.org/wiki/1796"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ationaalarchief.nl/content/jaartal/1500-1600/1555KoningFilipsII.asp?ComponentID=3602&amp;SourcePageID=3808" TargetMode="External"/><Relationship Id="rId7" Type="http://schemas.openxmlformats.org/officeDocument/2006/relationships/hyperlink" Target="http://www.nationaalarchief.nl/content/jaartal/1500-1600/1585GraafLeicester.asp?ComponentID=3570&amp;SourcePageID=3808"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nationaalarchief.nl/content/jaartal/1600-1700/1648VredevanMunster.asp?ComponentID=3522&amp;SourcePageID=3808" TargetMode="External"/><Relationship Id="rId5" Type="http://schemas.openxmlformats.org/officeDocument/2006/relationships/hyperlink" Target="http://www.nationaalarchief.nl/content/jaartal/1500-1600/1581PlakkaatvanVerlatinghe.asp?ComponentID=3574&amp;SourcePageID=3808" TargetMode="External"/><Relationship Id="rId4" Type="http://schemas.openxmlformats.org/officeDocument/2006/relationships/hyperlink" Target="http://www.nationaalarchief.nl/content/jaartal/1500-1600/1576PacificatievanGent.asp?ComponentID=3582&amp;SourcePageID=380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Worshipful_Society_of_Apothecarie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en.wikipedia.org/wiki/Nicholas_Hilliard" TargetMode="External"/><Relationship Id="rId4" Type="http://schemas.openxmlformats.org/officeDocument/2006/relationships/hyperlink" Target="http://en.wikipedia.org/wiki/Spanish_Armada"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Worshipful_Society_of_Apothecaries"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en.wikipedia.org/wiki/Nicholas_Hilliard" TargetMode="External"/><Relationship Id="rId4" Type="http://schemas.openxmlformats.org/officeDocument/2006/relationships/hyperlink" Target="http://en.wikipedia.org/wiki/Spanish_Armad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Jan </a:t>
            </a:r>
            <a:r>
              <a:rPr lang="nl-NL" dirty="0" err="1" smtClean="0"/>
              <a:t>Luyken</a:t>
            </a:r>
            <a:r>
              <a:rPr lang="nl-NL" dirty="0" smtClean="0"/>
              <a:t> (etser), </a:t>
            </a:r>
            <a:r>
              <a:rPr lang="nl-NL" dirty="0" err="1" smtClean="0"/>
              <a:t>D''afbeelding</a:t>
            </a:r>
            <a:r>
              <a:rPr lang="nl-NL" dirty="0" smtClean="0"/>
              <a:t> hoe men de </a:t>
            </a:r>
            <a:r>
              <a:rPr lang="nl-NL" dirty="0" err="1" smtClean="0"/>
              <a:t>Magistraet</a:t>
            </a:r>
            <a:r>
              <a:rPr lang="nl-NL" dirty="0" smtClean="0"/>
              <a:t> en </a:t>
            </a:r>
            <a:r>
              <a:rPr lang="nl-NL" dirty="0" err="1" smtClean="0"/>
              <a:t>geestelykheyt</a:t>
            </a:r>
            <a:r>
              <a:rPr lang="nl-NL" dirty="0" smtClean="0"/>
              <a:t> der </a:t>
            </a:r>
            <a:r>
              <a:rPr lang="nl-NL" dirty="0" err="1" smtClean="0"/>
              <a:t>stadt</a:t>
            </a:r>
            <a:r>
              <a:rPr lang="nl-NL" dirty="0" smtClean="0"/>
              <a:t> Amsterdam heeft </a:t>
            </a:r>
            <a:r>
              <a:rPr lang="nl-NL" dirty="0" err="1" smtClean="0"/>
              <a:t>uytgeleydt</a:t>
            </a:r>
            <a:r>
              <a:rPr lang="nl-NL" dirty="0" smtClean="0"/>
              <a:t>, en ''t scheep </a:t>
            </a:r>
            <a:r>
              <a:rPr lang="nl-NL" dirty="0" err="1" smtClean="0"/>
              <a:t>gebraght</a:t>
            </a:r>
            <a:r>
              <a:rPr lang="nl-NL" dirty="0" smtClean="0"/>
              <a:t> den 26 May. 1578, 1578. Nummer 010097010596</a:t>
            </a:r>
          </a:p>
          <a:p>
            <a:endParaRPr lang="nl-NL" dirty="0" smtClean="0"/>
          </a:p>
          <a:p>
            <a:r>
              <a:rPr lang="nl-NL" dirty="0" smtClean="0"/>
              <a:t>https://www.rijksmuseum.nl/nl/collectie/RP-P-1896-A-19368-55 </a:t>
            </a:r>
          </a:p>
          <a:p>
            <a:endParaRPr lang="nl-NL" dirty="0" smtClean="0"/>
          </a:p>
          <a:p>
            <a:r>
              <a:rPr lang="nl-NL" dirty="0" smtClean="0"/>
              <a:t>http://www.at5.nl/tv/de-canon-van-amsterdam/aflevering/2190 </a:t>
            </a:r>
            <a:endParaRPr lang="nl-NL" dirty="0"/>
          </a:p>
        </p:txBody>
      </p:sp>
      <p:sp>
        <p:nvSpPr>
          <p:cNvPr id="4" name="Tijdelijke aanduiding voor dianummer 3"/>
          <p:cNvSpPr>
            <a:spLocks noGrp="1"/>
          </p:cNvSpPr>
          <p:nvPr>
            <p:ph type="sldNum" sz="quarter" idx="10"/>
          </p:nvPr>
        </p:nvSpPr>
        <p:spPr/>
        <p:txBody>
          <a:bodyPr/>
          <a:lstStyle/>
          <a:p>
            <a:fld id="{9B415834-0004-4002-B007-909EBF11AD3A}" type="slidenum">
              <a:rPr lang="nl-NL" smtClean="0"/>
              <a:t>10</a:t>
            </a:fld>
            <a:endParaRPr lang="nl-NL"/>
          </a:p>
        </p:txBody>
      </p:sp>
    </p:spTree>
    <p:extLst>
      <p:ext uri="{BB962C8B-B14F-4D97-AF65-F5344CB8AC3E}">
        <p14:creationId xmlns:p14="http://schemas.microsoft.com/office/powerpoint/2010/main" val="10811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dirty="0" smtClean="0"/>
              <a:t>Nederlaag</a:t>
            </a:r>
            <a:r>
              <a:rPr lang="nl-NL" i="0" baseline="0" dirty="0" smtClean="0"/>
              <a:t> van de Spaanse Armada  schilderij van </a:t>
            </a:r>
            <a:r>
              <a:rPr lang="nl-NL" dirty="0" smtClean="0">
                <a:hlinkClick r:id="rId3" tooltip="Philippe-Jacques de Loutherbourg"/>
              </a:rPr>
              <a:t>Philippe-Jacques de </a:t>
            </a:r>
            <a:r>
              <a:rPr lang="nl-NL" dirty="0" err="1" smtClean="0">
                <a:hlinkClick r:id="rId3" tooltip="Philippe-Jacques de Loutherbourg"/>
              </a:rPr>
              <a:t>Loutherbourg</a:t>
            </a:r>
            <a:r>
              <a:rPr lang="nl-NL" dirty="0" smtClean="0"/>
              <a:t> (</a:t>
            </a:r>
            <a:r>
              <a:rPr lang="nl-NL" dirty="0" smtClean="0">
                <a:hlinkClick r:id="rId4" tooltip="1796"/>
              </a:rPr>
              <a:t>1796</a:t>
            </a:r>
            <a:r>
              <a:rPr lang="nl-NL" dirty="0" smtClean="0"/>
              <a:t>).</a:t>
            </a:r>
            <a:endParaRPr lang="nl-NL" dirty="0"/>
          </a:p>
        </p:txBody>
      </p:sp>
      <p:sp>
        <p:nvSpPr>
          <p:cNvPr id="4" name="Tijdelijke aanduiding voor dianummer 3"/>
          <p:cNvSpPr>
            <a:spLocks noGrp="1"/>
          </p:cNvSpPr>
          <p:nvPr>
            <p:ph type="sldNum" sz="quarter" idx="10"/>
          </p:nvPr>
        </p:nvSpPr>
        <p:spPr/>
        <p:txBody>
          <a:bodyPr/>
          <a:lstStyle/>
          <a:p>
            <a:fld id="{9B415834-0004-4002-B007-909EBF11AD3A}" type="slidenum">
              <a:rPr lang="nl-NL" smtClean="0"/>
              <a:t>24</a:t>
            </a:fld>
            <a:endParaRPr lang="nl-NL"/>
          </a:p>
        </p:txBody>
      </p:sp>
    </p:spTree>
    <p:extLst>
      <p:ext uri="{BB962C8B-B14F-4D97-AF65-F5344CB8AC3E}">
        <p14:creationId xmlns:p14="http://schemas.microsoft.com/office/powerpoint/2010/main" val="896719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B415834-0004-4002-B007-909EBF11AD3A}" type="slidenum">
              <a:rPr lang="nl-NL" smtClean="0"/>
              <a:t>11</a:t>
            </a:fld>
            <a:endParaRPr lang="nl-NL"/>
          </a:p>
        </p:txBody>
      </p:sp>
    </p:spTree>
    <p:extLst>
      <p:ext uri="{BB962C8B-B14F-4D97-AF65-F5344CB8AC3E}">
        <p14:creationId xmlns:p14="http://schemas.microsoft.com/office/powerpoint/2010/main" val="3421832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smtClean="0"/>
              <a:t>1579 Unie van Utrecht</a:t>
            </a:r>
            <a:br>
              <a:rPr lang="nl-NL" smtClean="0"/>
            </a:br>
            <a:r>
              <a:rPr lang="nl-NL" smtClean="0"/>
              <a:t>Op 6 januari 1579 wordt de Unie van Atrecht getekend. Hierin verklaren de zuidelijke provincies van de Lage Landen zich trouw aan de Spaanse koning </a:t>
            </a:r>
            <a:r>
              <a:rPr lang="nl-NL" smtClean="0">
                <a:hlinkClick r:id="rId3" action="ppaction://hlinkfile"/>
              </a:rPr>
              <a:t>Filips II</a:t>
            </a:r>
            <a:r>
              <a:rPr lang="nl-NL" smtClean="0"/>
              <a:t>.</a:t>
            </a:r>
            <a:br>
              <a:rPr lang="nl-NL" smtClean="0"/>
            </a:br>
            <a:r>
              <a:rPr lang="nl-NL" smtClean="0"/>
              <a:t>Op 23 januari 1579 tekenen Holland, Zeeland, Gelre, Utrecht en Groningen ‘de Nadere Unie’, beter bekend als de Unie van Utrecht. Later dat jaar sluit een aantal Vlaamse en Brabantse steden zich hierbij aan. De ondertekenaars verklaren zich solidair tegen de Spaanse overheersing en spreken af dat de gewesten zelf de godsdienstkwestie mogen regelen. De Unie van Utrecht bepaalt de verhouding tussen de aangesloten gewesten. De Unie van Utrecht kan, samen met de </a:t>
            </a:r>
            <a:r>
              <a:rPr lang="nl-NL" smtClean="0">
                <a:hlinkClick r:id="rId4" action="ppaction://hlinkfile"/>
              </a:rPr>
              <a:t>Pacificatie van Gent </a:t>
            </a:r>
            <a:r>
              <a:rPr lang="nl-NL" smtClean="0"/>
              <a:t>, het </a:t>
            </a:r>
            <a:r>
              <a:rPr lang="nl-NL" smtClean="0">
                <a:hlinkClick r:id="rId5" action="ppaction://hlinkfile"/>
              </a:rPr>
              <a:t>Plakkaat van Verlatinghe</a:t>
            </a:r>
            <a:r>
              <a:rPr lang="nl-NL" smtClean="0"/>
              <a:t> en de </a:t>
            </a:r>
            <a:r>
              <a:rPr lang="nl-NL" smtClean="0">
                <a:hlinkClick r:id="rId6" action="ppaction://hlinkfile"/>
              </a:rPr>
              <a:t>Vrede van Munster </a:t>
            </a:r>
            <a:r>
              <a:rPr lang="nl-NL" smtClean="0"/>
              <a:t>, gezien worden als de ‘grondwet’ van de Republiek. Van de Republiek kan echter pas gesproken worden na het vertrek van landsheer </a:t>
            </a:r>
            <a:r>
              <a:rPr lang="nl-NL" smtClean="0">
                <a:hlinkClick r:id="rId7" action="ppaction://hlinkfile"/>
              </a:rPr>
              <a:t>Leicester</a:t>
            </a:r>
            <a:r>
              <a:rPr lang="nl-NL" smtClean="0"/>
              <a:t> in 1588.</a:t>
            </a:r>
            <a:br>
              <a:rPr lang="nl-NL" smtClean="0"/>
            </a:br>
            <a:endParaRPr lang="nl-NL" smtClean="0"/>
          </a:p>
        </p:txBody>
      </p:sp>
      <p:sp>
        <p:nvSpPr>
          <p:cNvPr id="7270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fontAlgn="base">
              <a:spcBef>
                <a:spcPct val="0"/>
              </a:spcBef>
              <a:spcAft>
                <a:spcPct val="0"/>
              </a:spcAft>
            </a:pPr>
            <a:fld id="{C1A8D94D-18A0-4EF2-A11C-6DA31024259D}" type="slidenum">
              <a:rPr lang="nl-NL">
                <a:latin typeface="Calibri" pitchFamily="34" charset="0"/>
              </a:rPr>
              <a:pPr fontAlgn="base">
                <a:spcBef>
                  <a:spcPct val="0"/>
                </a:spcBef>
                <a:spcAft>
                  <a:spcPct val="0"/>
                </a:spcAft>
              </a:pPr>
              <a:t>12</a:t>
            </a:fld>
            <a:endParaRPr lang="nl-N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http://www.gahetna.nl/collectie/archief/inventaris/gahetnascan/eadid/1.01.01.01/inventarisnr/254G </a:t>
            </a:r>
            <a:endParaRPr lang="nl-NL" dirty="0"/>
          </a:p>
        </p:txBody>
      </p:sp>
      <p:sp>
        <p:nvSpPr>
          <p:cNvPr id="4" name="Tijdelijke aanduiding voor dianummer 3"/>
          <p:cNvSpPr>
            <a:spLocks noGrp="1"/>
          </p:cNvSpPr>
          <p:nvPr>
            <p:ph type="sldNum" sz="quarter" idx="10"/>
          </p:nvPr>
        </p:nvSpPr>
        <p:spPr/>
        <p:txBody>
          <a:bodyPr/>
          <a:lstStyle/>
          <a:p>
            <a:fld id="{9B415834-0004-4002-B007-909EBF11AD3A}" type="slidenum">
              <a:rPr lang="nl-NL" smtClean="0"/>
              <a:t>15</a:t>
            </a:fld>
            <a:endParaRPr lang="nl-NL"/>
          </a:p>
        </p:txBody>
      </p:sp>
    </p:spTree>
    <p:extLst>
      <p:ext uri="{BB962C8B-B14F-4D97-AF65-F5344CB8AC3E}">
        <p14:creationId xmlns:p14="http://schemas.microsoft.com/office/powerpoint/2010/main" val="2875201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http://www.gahetna.nl/collectie/archief/inventaris/gahetnascan/eadid/1.01.01.01/inventarisnr/254G </a:t>
            </a:r>
            <a:endParaRPr lang="nl-NL" dirty="0"/>
          </a:p>
        </p:txBody>
      </p:sp>
      <p:sp>
        <p:nvSpPr>
          <p:cNvPr id="4" name="Tijdelijke aanduiding voor dianummer 3"/>
          <p:cNvSpPr>
            <a:spLocks noGrp="1"/>
          </p:cNvSpPr>
          <p:nvPr>
            <p:ph type="sldNum" sz="quarter" idx="10"/>
          </p:nvPr>
        </p:nvSpPr>
        <p:spPr/>
        <p:txBody>
          <a:bodyPr/>
          <a:lstStyle/>
          <a:p>
            <a:fld id="{9B415834-0004-4002-B007-909EBF11AD3A}" type="slidenum">
              <a:rPr lang="nl-NL" smtClean="0"/>
              <a:t>16</a:t>
            </a:fld>
            <a:endParaRPr lang="nl-NL"/>
          </a:p>
        </p:txBody>
      </p:sp>
    </p:spTree>
    <p:extLst>
      <p:ext uri="{BB962C8B-B14F-4D97-AF65-F5344CB8AC3E}">
        <p14:creationId xmlns:p14="http://schemas.microsoft.com/office/powerpoint/2010/main" val="2875201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Signal station built in 1588 above the Devon village of </a:t>
            </a:r>
            <a:r>
              <a:rPr lang="en-US" dirty="0" err="1" smtClean="0"/>
              <a:t>Culmstock</a:t>
            </a:r>
            <a:r>
              <a:rPr lang="en-US" dirty="0" smtClean="0"/>
              <a:t>, to warn when the Armada was sighted</a:t>
            </a:r>
            <a:endParaRPr lang="nl-NL" dirty="0"/>
          </a:p>
        </p:txBody>
      </p:sp>
      <p:sp>
        <p:nvSpPr>
          <p:cNvPr id="4" name="Tijdelijke aanduiding voor dianummer 3"/>
          <p:cNvSpPr>
            <a:spLocks noGrp="1"/>
          </p:cNvSpPr>
          <p:nvPr>
            <p:ph type="sldNum" sz="quarter" idx="10"/>
          </p:nvPr>
        </p:nvSpPr>
        <p:spPr/>
        <p:txBody>
          <a:bodyPr/>
          <a:lstStyle/>
          <a:p>
            <a:fld id="{9B415834-0004-4002-B007-909EBF11AD3A}" type="slidenum">
              <a:rPr lang="nl-NL" smtClean="0"/>
              <a:t>20</a:t>
            </a:fld>
            <a:endParaRPr lang="nl-NL"/>
          </a:p>
        </p:txBody>
      </p:sp>
    </p:spTree>
    <p:extLst>
      <p:ext uri="{BB962C8B-B14F-4D97-AF65-F5344CB8AC3E}">
        <p14:creationId xmlns:p14="http://schemas.microsoft.com/office/powerpoint/2010/main" val="2330643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The Spanish Armada and English ships in August 1588, by unknown painter (English School, 16th century)</a:t>
            </a:r>
          </a:p>
          <a:p>
            <a:endParaRPr lang="nl-NL" dirty="0" smtClean="0"/>
          </a:p>
          <a:p>
            <a:r>
              <a:rPr lang="nl-NL" dirty="0" smtClean="0"/>
              <a:t>Met de invasie wilde Filips II de protestantse Engelse koningin Elizabeth I ten val brengen en zelf de Engelse troon in bezit nemen. De Spaanse handelsvloten en vooral de zilver- en goudtransporten uit Amerika werden regelmatig aangevallen door Engelse en Nederlandse kapers en piraten, meestal in directe opdracht van de Engelse hoge adel en kroon en met gebruik van uitgeleende Engelse oorlogsschepen. Daarbij verleende Elizabeth in het begin van de Tachtigjarige Oorlog geheime steun aan de opstandelingen in de Nederlanden. Toen Filips zich in 1580 door een militaire interventie op de Portugese troon zette, verwierf hij daarmee de zeemacht die nodig was om Engeland effectief te bestrijden. Al op 9 augustus 1583 suggereerde de Spaanse admiraal </a:t>
            </a:r>
            <a:r>
              <a:rPr lang="nl-NL" dirty="0" err="1" smtClean="0"/>
              <a:t>Álvaro</a:t>
            </a:r>
            <a:r>
              <a:rPr lang="nl-NL" dirty="0" smtClean="0"/>
              <a:t> de </a:t>
            </a:r>
            <a:r>
              <a:rPr lang="nl-NL" dirty="0" err="1" smtClean="0"/>
              <a:t>Bazán</a:t>
            </a:r>
            <a:r>
              <a:rPr lang="nl-NL" dirty="0" smtClean="0"/>
              <a:t> een ambitieus plan voor de invasie van Engeland met een vloot van 556[1] schepen en 94.000 opvarenden; de kosten, begroot op 3,8 miljoen dukaten, kon de Spaanse schatkist echter niet dragen. Op 30 augustus 1585 begon Elizabeth de Nederlandse Republiek openlijk te steunen met het Verdrag van </a:t>
            </a:r>
            <a:r>
              <a:rPr lang="nl-NL" dirty="0" err="1" smtClean="0"/>
              <a:t>Nonsuch</a:t>
            </a:r>
            <a:r>
              <a:rPr lang="nl-NL" dirty="0" smtClean="0"/>
              <a:t>. Daarna werd de Engelse kaper Francis </a:t>
            </a:r>
            <a:r>
              <a:rPr lang="nl-NL" dirty="0" err="1" smtClean="0"/>
              <a:t>Drake</a:t>
            </a:r>
            <a:r>
              <a:rPr lang="nl-NL" dirty="0" smtClean="0"/>
              <a:t> uitgezonden voor een plundertocht langs de Spaanse noordkust. Hoewel er nooit uitdrukkelijke oorlogsverklaringen zouden volgen, beschouwde Filips zich hierna in staat van oorlog met Engeland.</a:t>
            </a:r>
          </a:p>
          <a:p>
            <a:r>
              <a:rPr lang="nl-NL" dirty="0" smtClean="0"/>
              <a:t>Alessandro </a:t>
            </a:r>
            <a:r>
              <a:rPr lang="nl-NL" dirty="0" err="1" smtClean="0"/>
              <a:t>Farnese</a:t>
            </a:r>
            <a:r>
              <a:rPr lang="nl-NL" dirty="0" smtClean="0"/>
              <a:t>, de bevelhebber van de Habsburgse troepen in de Nederlanden, kwam nu met een veel goedkoper plan om Engeland binnen te vallen: hij zou zijn leger van 34 000 man samentrekken bij Duinkerken, waarna het in één nacht op zevenhonderd schuiten overgezet kon worden, beschermd door slechts 25 oorlogsbodems. Dat vond Filips echter veel te gewaagd en hij begon eigenhandig beide plannen te combineren: een middelgrote oorlogsvloot, zelf vergezeld van een klein landingsleger, moest </a:t>
            </a:r>
            <a:r>
              <a:rPr lang="nl-NL" dirty="0" err="1" smtClean="0"/>
              <a:t>Farneses</a:t>
            </a:r>
            <a:r>
              <a:rPr lang="nl-NL" dirty="0" smtClean="0"/>
              <a:t> grote leger </a:t>
            </a:r>
            <a:r>
              <a:rPr lang="nl-NL" dirty="0" err="1" smtClean="0"/>
              <a:t>convoyeren</a:t>
            </a:r>
            <a:r>
              <a:rPr lang="nl-NL" dirty="0" smtClean="0"/>
              <a:t> naar Engeland.</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9B415834-0004-4002-B007-909EBF11AD3A}" type="slidenum">
              <a:rPr lang="nl-NL" smtClean="0"/>
              <a:t>21</a:t>
            </a:fld>
            <a:endParaRPr lang="nl-NL"/>
          </a:p>
        </p:txBody>
      </p:sp>
    </p:spTree>
    <p:extLst>
      <p:ext uri="{BB962C8B-B14F-4D97-AF65-F5344CB8AC3E}">
        <p14:creationId xmlns:p14="http://schemas.microsoft.com/office/powerpoint/2010/main" val="2251927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i="1" dirty="0" smtClean="0"/>
              <a:t>Elizabeth I and the Spanish Armada</a:t>
            </a:r>
            <a:r>
              <a:rPr lang="en-US" dirty="0" smtClean="0"/>
              <a:t>; the </a:t>
            </a:r>
            <a:r>
              <a:rPr lang="en-US" dirty="0" smtClean="0">
                <a:hlinkClick r:id="rId3" tooltip="Worshipful Society of Apothecaries"/>
              </a:rPr>
              <a:t>Apothecaries</a:t>
            </a:r>
            <a:r>
              <a:rPr lang="en-US" dirty="0" smtClean="0"/>
              <a:t> painting,</a:t>
            </a:r>
            <a:r>
              <a:rPr lang="en-US" baseline="30000" dirty="0" smtClean="0">
                <a:hlinkClick r:id="rId4"/>
              </a:rPr>
              <a:t>[32]</a:t>
            </a:r>
            <a:r>
              <a:rPr lang="en-US" dirty="0" smtClean="0"/>
              <a:t> sometimes attributed to </a:t>
            </a:r>
            <a:r>
              <a:rPr lang="en-US" dirty="0" smtClean="0">
                <a:hlinkClick r:id="rId5" tooltip="Nicholas Hilliard"/>
              </a:rPr>
              <a:t>Nicholas Hilliard</a:t>
            </a:r>
            <a:r>
              <a:rPr lang="en-US" dirty="0" smtClean="0"/>
              <a:t>.</a:t>
            </a:r>
            <a:r>
              <a:rPr lang="en-US" baseline="30000" dirty="0" smtClean="0">
                <a:hlinkClick r:id="rId4"/>
              </a:rPr>
              <a:t>[33]</a:t>
            </a:r>
            <a:r>
              <a:rPr lang="en-US" dirty="0" smtClean="0"/>
              <a:t> A </a:t>
            </a:r>
            <a:r>
              <a:rPr lang="en-US" dirty="0" err="1" smtClean="0"/>
              <a:t>stylised</a:t>
            </a:r>
            <a:r>
              <a:rPr lang="en-US" dirty="0" smtClean="0"/>
              <a:t> depiction of key elements of the Armada story; the alarm beacons, Queen Elizabeth at </a:t>
            </a:r>
            <a:r>
              <a:rPr lang="en-US" dirty="0" err="1" smtClean="0"/>
              <a:t>Tilbury</a:t>
            </a:r>
            <a:r>
              <a:rPr lang="en-US" dirty="0" smtClean="0"/>
              <a:t>, and the sea battle at </a:t>
            </a:r>
            <a:r>
              <a:rPr lang="en-US" dirty="0" err="1" smtClean="0"/>
              <a:t>Gravelines</a:t>
            </a:r>
            <a:r>
              <a:rPr lang="en-US" dirty="0" smtClean="0"/>
              <a:t>.</a:t>
            </a:r>
            <a:endParaRPr lang="nl-NL" dirty="0"/>
          </a:p>
        </p:txBody>
      </p:sp>
      <p:sp>
        <p:nvSpPr>
          <p:cNvPr id="4" name="Tijdelijke aanduiding voor dianummer 3"/>
          <p:cNvSpPr>
            <a:spLocks noGrp="1"/>
          </p:cNvSpPr>
          <p:nvPr>
            <p:ph type="sldNum" sz="quarter" idx="10"/>
          </p:nvPr>
        </p:nvSpPr>
        <p:spPr/>
        <p:txBody>
          <a:bodyPr/>
          <a:lstStyle/>
          <a:p>
            <a:fld id="{9B415834-0004-4002-B007-909EBF11AD3A}" type="slidenum">
              <a:rPr lang="nl-NL" smtClean="0"/>
              <a:t>22</a:t>
            </a:fld>
            <a:endParaRPr lang="nl-NL"/>
          </a:p>
        </p:txBody>
      </p:sp>
    </p:spTree>
    <p:extLst>
      <p:ext uri="{BB962C8B-B14F-4D97-AF65-F5344CB8AC3E}">
        <p14:creationId xmlns:p14="http://schemas.microsoft.com/office/powerpoint/2010/main" val="2343299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i="1" dirty="0" smtClean="0"/>
              <a:t>Elizabeth I and the Spanish Armada</a:t>
            </a:r>
            <a:r>
              <a:rPr lang="en-US" dirty="0" smtClean="0"/>
              <a:t>; the </a:t>
            </a:r>
            <a:r>
              <a:rPr lang="en-US" dirty="0" smtClean="0">
                <a:hlinkClick r:id="rId3" tooltip="Worshipful Society of Apothecaries"/>
              </a:rPr>
              <a:t>Apothecaries</a:t>
            </a:r>
            <a:r>
              <a:rPr lang="en-US" dirty="0" smtClean="0"/>
              <a:t> painting,</a:t>
            </a:r>
            <a:r>
              <a:rPr lang="en-US" baseline="30000" dirty="0" smtClean="0">
                <a:hlinkClick r:id="rId4"/>
              </a:rPr>
              <a:t>[32]</a:t>
            </a:r>
            <a:r>
              <a:rPr lang="en-US" dirty="0" smtClean="0"/>
              <a:t> sometimes attributed to </a:t>
            </a:r>
            <a:r>
              <a:rPr lang="en-US" dirty="0" smtClean="0">
                <a:hlinkClick r:id="rId5" tooltip="Nicholas Hilliard"/>
              </a:rPr>
              <a:t>Nicholas Hilliard</a:t>
            </a:r>
            <a:r>
              <a:rPr lang="en-US" dirty="0" smtClean="0"/>
              <a:t>.</a:t>
            </a:r>
            <a:r>
              <a:rPr lang="en-US" baseline="30000" dirty="0" smtClean="0">
                <a:hlinkClick r:id="rId4"/>
              </a:rPr>
              <a:t>[33]</a:t>
            </a:r>
            <a:r>
              <a:rPr lang="en-US" dirty="0" smtClean="0"/>
              <a:t> A </a:t>
            </a:r>
            <a:r>
              <a:rPr lang="en-US" dirty="0" err="1" smtClean="0"/>
              <a:t>stylised</a:t>
            </a:r>
            <a:r>
              <a:rPr lang="en-US" dirty="0" smtClean="0"/>
              <a:t> depiction of key elements of the Armada story; the alarm beacons, Queen Elizabeth at </a:t>
            </a:r>
            <a:r>
              <a:rPr lang="en-US" dirty="0" err="1" smtClean="0"/>
              <a:t>Tilbury</a:t>
            </a:r>
            <a:r>
              <a:rPr lang="en-US" dirty="0" smtClean="0"/>
              <a:t>, and the sea battle at </a:t>
            </a:r>
            <a:r>
              <a:rPr lang="en-US" dirty="0" err="1" smtClean="0"/>
              <a:t>Gravelines</a:t>
            </a:r>
            <a:r>
              <a:rPr lang="en-US" dirty="0" smtClean="0"/>
              <a:t>.</a:t>
            </a:r>
            <a:endParaRPr lang="nl-NL" dirty="0"/>
          </a:p>
        </p:txBody>
      </p:sp>
      <p:sp>
        <p:nvSpPr>
          <p:cNvPr id="4" name="Tijdelijke aanduiding voor dianummer 3"/>
          <p:cNvSpPr>
            <a:spLocks noGrp="1"/>
          </p:cNvSpPr>
          <p:nvPr>
            <p:ph type="sldNum" sz="quarter" idx="10"/>
          </p:nvPr>
        </p:nvSpPr>
        <p:spPr/>
        <p:txBody>
          <a:bodyPr/>
          <a:lstStyle/>
          <a:p>
            <a:fld id="{9B415834-0004-4002-B007-909EBF11AD3A}" type="slidenum">
              <a:rPr lang="nl-NL" smtClean="0"/>
              <a:t>23</a:t>
            </a:fld>
            <a:endParaRPr lang="nl-NL"/>
          </a:p>
        </p:txBody>
      </p:sp>
    </p:spTree>
    <p:extLst>
      <p:ext uri="{BB962C8B-B14F-4D97-AF65-F5344CB8AC3E}">
        <p14:creationId xmlns:p14="http://schemas.microsoft.com/office/powerpoint/2010/main" val="320837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15" name="Rechthoe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hoe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ndertitel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smtClean="0"/>
              <a:t>Klik om de ondertitelstijl van het model te bewerken</a:t>
            </a:r>
            <a:endParaRPr kumimoji="0" lang="en-US"/>
          </a:p>
        </p:txBody>
      </p:sp>
      <p:sp>
        <p:nvSpPr>
          <p:cNvPr id="28" name="Tijdelijke aanduiding voor datum 27"/>
          <p:cNvSpPr>
            <a:spLocks noGrp="1"/>
          </p:cNvSpPr>
          <p:nvPr>
            <p:ph type="dt" sz="half" idx="10"/>
          </p:nvPr>
        </p:nvSpPr>
        <p:spPr/>
        <p:txBody>
          <a:bodyPr/>
          <a:lstStyle/>
          <a:p>
            <a:fld id="{A6699212-6C02-45F7-A149-40C6AFA2B472}" type="datetime1">
              <a:rPr lang="nl-NL" smtClean="0"/>
              <a:t>20-5-2013</a:t>
            </a:fld>
            <a:endParaRPr lang="nl-NL"/>
          </a:p>
        </p:txBody>
      </p:sp>
      <p:sp>
        <p:nvSpPr>
          <p:cNvPr id="17" name="Tijdelijke aanduiding voor voettekst 16"/>
          <p:cNvSpPr>
            <a:spLocks noGrp="1"/>
          </p:cNvSpPr>
          <p:nvPr>
            <p:ph type="ftr" sz="quarter" idx="11"/>
          </p:nvPr>
        </p:nvSpPr>
        <p:spPr/>
        <p:txBody>
          <a:bodyPr/>
          <a:lstStyle/>
          <a:p>
            <a:endParaRPr lang="nl-NL"/>
          </a:p>
        </p:txBody>
      </p:sp>
      <p:sp>
        <p:nvSpPr>
          <p:cNvPr id="7" name="Rechte verbindingslijn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hthoe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Tijdelijke aanduiding voor dianumm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9FF562F-486A-41A1-9938-60E4288BDE0B}" type="slidenum">
              <a:rPr lang="nl-NL" smtClean="0"/>
              <a:t>‹nr.›</a:t>
            </a:fld>
            <a:endParaRPr lang="nl-NL"/>
          </a:p>
        </p:txBody>
      </p:sp>
      <p:sp>
        <p:nvSpPr>
          <p:cNvPr id="8" name="Titel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nl-NL" smtClean="0"/>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smtClean="0"/>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p>
            <a:fld id="{5B68CB47-B865-47F9-9DB2-D55C4F51E3E5}" type="datetime1">
              <a:rPr lang="nl-NL" smtClean="0"/>
              <a:t>20-5-2013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9FF562F-486A-41A1-9938-60E4288BDE0B}" type="slidenum">
              <a:rPr lang="nl-NL" smtClean="0"/>
              <a:t>‹nr.›</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bg>
      <p:bgRef idx="1001">
        <a:schemeClr val="bg2"/>
      </p:bgRef>
    </p:bg>
    <p:spTree>
      <p:nvGrpSpPr>
        <p:cNvPr id="1" name=""/>
        <p:cNvGrpSpPr/>
        <p:nvPr/>
      </p:nvGrpSpPr>
      <p:grpSpPr>
        <a:xfrm>
          <a:off x="0" y="0"/>
          <a:ext cx="0" cy="0"/>
          <a:chOff x="0" y="0"/>
          <a:chExt cx="0" cy="0"/>
        </a:xfrm>
      </p:grpSpPr>
      <p:sp>
        <p:nvSpPr>
          <p:cNvPr id="7" name="Rechthoe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hoe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hoe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hthoe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hthoe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hoe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hte verbindingslijn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Tijdelijke aanduiding voor dianummer 5"/>
          <p:cNvSpPr>
            <a:spLocks noGrp="1"/>
          </p:cNvSpPr>
          <p:nvPr>
            <p:ph type="sldNum" sz="quarter" idx="12"/>
          </p:nvPr>
        </p:nvSpPr>
        <p:spPr>
          <a:xfrm>
            <a:off x="6915912" y="3009901"/>
            <a:ext cx="457200" cy="441325"/>
          </a:xfrm>
        </p:spPr>
        <p:txBody>
          <a:bodyPr/>
          <a:lstStyle/>
          <a:p>
            <a:fld id="{99FF562F-486A-41A1-9938-60E4288BDE0B}" type="slidenum">
              <a:rPr lang="nl-NL" smtClean="0"/>
              <a:t>‹nr.›</a:t>
            </a:fld>
            <a:endParaRPr lang="nl-NL"/>
          </a:p>
        </p:txBody>
      </p:sp>
      <p:sp>
        <p:nvSpPr>
          <p:cNvPr id="3" name="Tijdelijke aanduiding voor verticale tekst 2"/>
          <p:cNvSpPr>
            <a:spLocks noGrp="1"/>
          </p:cNvSpPr>
          <p:nvPr>
            <p:ph type="body" orient="vert" idx="1"/>
          </p:nvPr>
        </p:nvSpPr>
        <p:spPr>
          <a:xfrm>
            <a:off x="304800" y="304800"/>
            <a:ext cx="6553200" cy="5821366"/>
          </a:xfrm>
        </p:spPr>
        <p:txBody>
          <a:bodyPr vert="eaVer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p>
            <a:fld id="{A5EDCDA1-6E43-470C-B85E-36C8A4FBCBBA}" type="datetime1">
              <a:rPr lang="nl-NL" smtClean="0"/>
              <a:t>20-5-2013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2" name="Verticale titel 1"/>
          <p:cNvSpPr>
            <a:spLocks noGrp="1"/>
          </p:cNvSpPr>
          <p:nvPr>
            <p:ph type="title" orient="vert"/>
          </p:nvPr>
        </p:nvSpPr>
        <p:spPr>
          <a:xfrm>
            <a:off x="7391400" y="304801"/>
            <a:ext cx="1447800" cy="5851525"/>
          </a:xfrm>
        </p:spPr>
        <p:txBody>
          <a:bodyPr vert="eaVert"/>
          <a:lstStyle/>
          <a:p>
            <a:r>
              <a:rPr kumimoji="0" lang="nl-NL" smtClean="0"/>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3">
                    <a:shade val="75000"/>
                  </a:schemeClr>
                </a:solidFill>
              </a:defRPr>
            </a:lvl1pPr>
          </a:lstStyle>
          <a:p>
            <a:r>
              <a:rPr kumimoji="0" lang="nl-NL" smtClean="0"/>
              <a:t>Klik om de stijl te bewerken</a:t>
            </a:r>
            <a:endParaRPr kumimoji="0" lang="en-US"/>
          </a:p>
        </p:txBody>
      </p:sp>
      <p:sp>
        <p:nvSpPr>
          <p:cNvPr id="4" name="Tijdelijke aanduiding voor datum 3"/>
          <p:cNvSpPr>
            <a:spLocks noGrp="1"/>
          </p:cNvSpPr>
          <p:nvPr>
            <p:ph type="dt" sz="half" idx="10"/>
          </p:nvPr>
        </p:nvSpPr>
        <p:spPr/>
        <p:txBody>
          <a:bodyPr/>
          <a:lstStyle/>
          <a:p>
            <a:fld id="{FE350951-EDC4-46C4-8C22-ACA222677F7C}" type="datetime1">
              <a:rPr lang="nl-NL" smtClean="0"/>
              <a:t>20-5-2013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a:xfrm>
            <a:off x="4361688" y="1026372"/>
            <a:ext cx="457200" cy="441325"/>
          </a:xfrm>
        </p:spPr>
        <p:txBody>
          <a:bodyPr/>
          <a:lstStyle/>
          <a:p>
            <a:fld id="{99FF562F-486A-41A1-9938-60E4288BDE0B}" type="slidenum">
              <a:rPr lang="nl-NL" smtClean="0"/>
              <a:t>‹nr.›</a:t>
            </a:fld>
            <a:endParaRPr lang="nl-NL"/>
          </a:p>
        </p:txBody>
      </p:sp>
      <p:sp>
        <p:nvSpPr>
          <p:cNvPr id="8" name="Tijdelijke aanduiding voor inhoud 7"/>
          <p:cNvSpPr>
            <a:spLocks noGrp="1"/>
          </p:cNvSpPr>
          <p:nvPr>
            <p:ph sz="quarter" idx="1"/>
          </p:nvPr>
        </p:nvSpPr>
        <p:spPr>
          <a:xfrm>
            <a:off x="301752" y="1527048"/>
            <a:ext cx="8503920" cy="4572000"/>
          </a:xfrm>
        </p:spPr>
        <p:txBody>
          <a:body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1"/>
      </p:bgRef>
    </p:bg>
    <p:spTree>
      <p:nvGrpSpPr>
        <p:cNvPr id="1" name=""/>
        <p:cNvGrpSpPr/>
        <p:nvPr/>
      </p:nvGrpSpPr>
      <p:grpSpPr>
        <a:xfrm>
          <a:off x="0" y="0"/>
          <a:ext cx="0" cy="0"/>
          <a:chOff x="0" y="0"/>
          <a:chExt cx="0" cy="0"/>
        </a:xfrm>
      </p:grpSpPr>
      <p:sp>
        <p:nvSpPr>
          <p:cNvPr id="17" name="Rechthoe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hthoe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hoe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ijdelijke aanduiding voor tekst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smtClean="0"/>
              <a:t>Klik om de modelstijlen te bewerken</a:t>
            </a:r>
          </a:p>
        </p:txBody>
      </p:sp>
      <p:sp>
        <p:nvSpPr>
          <p:cNvPr id="13" name="Rechthoe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hthoe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Tijdelijke aanduiding voor voettekst 4"/>
          <p:cNvSpPr>
            <a:spLocks noGrp="1"/>
          </p:cNvSpPr>
          <p:nvPr>
            <p:ph type="ftr" sz="quarter" idx="11"/>
          </p:nvPr>
        </p:nvSpPr>
        <p:spPr/>
        <p:txBody>
          <a:bodyPr/>
          <a:lstStyle/>
          <a:p>
            <a:endParaRPr lang="nl-NL"/>
          </a:p>
        </p:txBody>
      </p:sp>
      <p:sp>
        <p:nvSpPr>
          <p:cNvPr id="4" name="Tijdelijke aanduiding voor datum 3"/>
          <p:cNvSpPr>
            <a:spLocks noGrp="1"/>
          </p:cNvSpPr>
          <p:nvPr>
            <p:ph type="dt" sz="half" idx="10"/>
          </p:nvPr>
        </p:nvSpPr>
        <p:spPr/>
        <p:txBody>
          <a:bodyPr/>
          <a:lstStyle/>
          <a:p>
            <a:fld id="{65DF0055-C7F5-4E05-9104-4B80B7C44723}" type="datetime1">
              <a:rPr lang="nl-NL" smtClean="0"/>
              <a:t>20-5-2013</a:t>
            </a:fld>
            <a:endParaRPr lang="nl-NL"/>
          </a:p>
        </p:txBody>
      </p:sp>
      <p:sp>
        <p:nvSpPr>
          <p:cNvPr id="8" name="Rechte verbindingslijn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Tijdelijke aanduiding voor dianumm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9FF562F-486A-41A1-9938-60E4288BDE0B}" type="slidenum">
              <a:rPr lang="nl-NL" smtClean="0"/>
              <a:t>‹nr.›</a:t>
            </a:fld>
            <a:endParaRPr lang="nl-NL"/>
          </a:p>
        </p:txBody>
      </p:sp>
      <p:sp>
        <p:nvSpPr>
          <p:cNvPr id="2" name="Titel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nl-NL" smtClean="0"/>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301752" y="228600"/>
            <a:ext cx="8534400" cy="758952"/>
          </a:xfrm>
        </p:spPr>
        <p:txBody>
          <a:bodyPr/>
          <a:lstStyle/>
          <a:p>
            <a:r>
              <a:rPr kumimoji="0" lang="nl-NL" smtClean="0"/>
              <a:t>Klik om de stijl te bewerken</a:t>
            </a:r>
            <a:endParaRPr kumimoji="0" lang="en-US"/>
          </a:p>
        </p:txBody>
      </p:sp>
      <p:sp>
        <p:nvSpPr>
          <p:cNvPr id="5" name="Tijdelijke aanduiding voor datum 4"/>
          <p:cNvSpPr>
            <a:spLocks noGrp="1"/>
          </p:cNvSpPr>
          <p:nvPr>
            <p:ph type="dt" sz="half" idx="10"/>
          </p:nvPr>
        </p:nvSpPr>
        <p:spPr>
          <a:xfrm>
            <a:off x="5791200" y="6409944"/>
            <a:ext cx="3044952" cy="365760"/>
          </a:xfrm>
        </p:spPr>
        <p:txBody>
          <a:bodyPr/>
          <a:lstStyle/>
          <a:p>
            <a:fld id="{7BA22E9A-B66D-47D6-A81E-504BD8E1372C}" type="datetime1">
              <a:rPr lang="nl-NL" smtClean="0"/>
              <a:t>20-5-2013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9FF562F-486A-41A1-9938-60E4288BDE0B}" type="slidenum">
              <a:rPr lang="nl-NL" smtClean="0"/>
              <a:t>‹nr.›</a:t>
            </a:fld>
            <a:endParaRPr lang="nl-NL"/>
          </a:p>
        </p:txBody>
      </p:sp>
      <p:sp>
        <p:nvSpPr>
          <p:cNvPr id="8" name="Rechte verbindingslijn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Tijdelijke aanduiding voor inhoud 9"/>
          <p:cNvSpPr>
            <a:spLocks noGrp="1"/>
          </p:cNvSpPr>
          <p:nvPr>
            <p:ph sz="half" idx="1"/>
          </p:nvPr>
        </p:nvSpPr>
        <p:spPr>
          <a:xfrm>
            <a:off x="301752" y="1371600"/>
            <a:ext cx="4038600" cy="4681728"/>
          </a:xfrm>
        </p:spPr>
        <p:txBody>
          <a:bodyPr/>
          <a:lstStyle>
            <a:lvl1pPr>
              <a:defRPr sz="2500"/>
            </a:lvl1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12" name="Tijdelijke aanduiding voor inhoud 11"/>
          <p:cNvSpPr>
            <a:spLocks noGrp="1"/>
          </p:cNvSpPr>
          <p:nvPr>
            <p:ph sz="half" idx="2"/>
          </p:nvPr>
        </p:nvSpPr>
        <p:spPr>
          <a:xfrm>
            <a:off x="4800600" y="1371600"/>
            <a:ext cx="4038600" cy="4681728"/>
          </a:xfrm>
        </p:spPr>
        <p:txBody>
          <a:bodyPr/>
          <a:lstStyle>
            <a:lvl1pPr>
              <a:defRPr sz="2500"/>
            </a:lvl1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bg>
      <p:bgRef idx="1001">
        <a:schemeClr val="bg2"/>
      </p:bgRef>
    </p:bg>
    <p:spTree>
      <p:nvGrpSpPr>
        <p:cNvPr id="1" name=""/>
        <p:cNvGrpSpPr/>
        <p:nvPr/>
      </p:nvGrpSpPr>
      <p:grpSpPr>
        <a:xfrm>
          <a:off x="0" y="0"/>
          <a:ext cx="0" cy="0"/>
          <a:chOff x="0" y="0"/>
          <a:chExt cx="0" cy="0"/>
        </a:xfrm>
      </p:grpSpPr>
      <p:sp>
        <p:nvSpPr>
          <p:cNvPr id="10" name="Rechte verbindingslijn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hthoe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hthoe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hthoe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hthoe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hthoe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ijdelijke aanduiding voor tekst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nl-NL" smtClean="0"/>
              <a:t>Klik om de modelstijlen te bewerken</a:t>
            </a:r>
          </a:p>
        </p:txBody>
      </p:sp>
      <p:sp>
        <p:nvSpPr>
          <p:cNvPr id="4" name="Tijdelijke aanduiding voor tekst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nl-NL" smtClean="0"/>
              <a:t>Klik om de modelstijlen te bewerken</a:t>
            </a:r>
          </a:p>
        </p:txBody>
      </p:sp>
      <p:sp>
        <p:nvSpPr>
          <p:cNvPr id="7" name="Tijdelijke aanduiding voor datum 6"/>
          <p:cNvSpPr>
            <a:spLocks noGrp="1"/>
          </p:cNvSpPr>
          <p:nvPr>
            <p:ph type="dt" sz="half" idx="10"/>
          </p:nvPr>
        </p:nvSpPr>
        <p:spPr/>
        <p:txBody>
          <a:bodyPr/>
          <a:lstStyle/>
          <a:p>
            <a:fld id="{0597A25B-5B5D-4774-AF98-6828E2DF1167}" type="datetime1">
              <a:rPr lang="nl-NL" smtClean="0"/>
              <a:t>20-5-2013</a:t>
            </a:fld>
            <a:endParaRPr lang="nl-NL"/>
          </a:p>
        </p:txBody>
      </p:sp>
      <p:sp>
        <p:nvSpPr>
          <p:cNvPr id="8" name="Tijdelijke aanduiding voor voettekst 7"/>
          <p:cNvSpPr>
            <a:spLocks noGrp="1"/>
          </p:cNvSpPr>
          <p:nvPr>
            <p:ph type="ftr" sz="quarter" idx="11"/>
          </p:nvPr>
        </p:nvSpPr>
        <p:spPr>
          <a:xfrm>
            <a:off x="304800" y="6409944"/>
            <a:ext cx="3581400" cy="365760"/>
          </a:xfrm>
        </p:spPr>
        <p:txBody>
          <a:bodyPr/>
          <a:lstStyle/>
          <a:p>
            <a:endParaRPr lang="nl-NL"/>
          </a:p>
        </p:txBody>
      </p:sp>
      <p:sp>
        <p:nvSpPr>
          <p:cNvPr id="15" name="Rechte verbindingslijn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Tijdelijke aanduiding voor inhoud 23"/>
          <p:cNvSpPr>
            <a:spLocks noGrp="1"/>
          </p:cNvSpPr>
          <p:nvPr>
            <p:ph sz="quarter" idx="2"/>
          </p:nvPr>
        </p:nvSpPr>
        <p:spPr>
          <a:xfrm>
            <a:off x="301752" y="2471383"/>
            <a:ext cx="4041648" cy="3818404"/>
          </a:xfrm>
        </p:spPr>
        <p:txBody>
          <a:body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26" name="Tijdelijke aanduiding voor inhoud 25"/>
          <p:cNvSpPr>
            <a:spLocks noGrp="1"/>
          </p:cNvSpPr>
          <p:nvPr>
            <p:ph sz="quarter" idx="4"/>
          </p:nvPr>
        </p:nvSpPr>
        <p:spPr>
          <a:xfrm>
            <a:off x="4800600" y="2471383"/>
            <a:ext cx="4038600" cy="3822192"/>
          </a:xfrm>
        </p:spPr>
        <p:txBody>
          <a:body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25" name="Ova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jdelijke aanduiding voor dianummer 8"/>
          <p:cNvSpPr>
            <a:spLocks noGrp="1"/>
          </p:cNvSpPr>
          <p:nvPr>
            <p:ph type="sldNum" sz="quarter" idx="12"/>
          </p:nvPr>
        </p:nvSpPr>
        <p:spPr>
          <a:xfrm>
            <a:off x="4343400" y="1042416"/>
            <a:ext cx="457200" cy="441325"/>
          </a:xfrm>
        </p:spPr>
        <p:txBody>
          <a:bodyPr/>
          <a:lstStyle>
            <a:lvl1pPr algn="ctr">
              <a:defRPr/>
            </a:lvl1pPr>
          </a:lstStyle>
          <a:p>
            <a:fld id="{99FF562F-486A-41A1-9938-60E4288BDE0B}" type="slidenum">
              <a:rPr lang="nl-NL" smtClean="0"/>
              <a:t>‹nr.›</a:t>
            </a:fld>
            <a:endParaRPr lang="nl-NL"/>
          </a:p>
        </p:txBody>
      </p:sp>
      <p:sp>
        <p:nvSpPr>
          <p:cNvPr id="23" name="Titel 22"/>
          <p:cNvSpPr>
            <a:spLocks noGrp="1"/>
          </p:cNvSpPr>
          <p:nvPr>
            <p:ph type="title"/>
          </p:nvPr>
        </p:nvSpPr>
        <p:spPr/>
        <p:txBody>
          <a:bodyPr rtlCol="0" anchor="b" anchorCtr="0"/>
          <a:lstStyle/>
          <a:p>
            <a:r>
              <a:rPr kumimoji="0" lang="nl-NL" smtClean="0"/>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smtClean="0"/>
              <a:t>Klik om de stijl te bewerken</a:t>
            </a:r>
            <a:endParaRPr kumimoji="0" lang="en-US"/>
          </a:p>
        </p:txBody>
      </p:sp>
      <p:sp>
        <p:nvSpPr>
          <p:cNvPr id="3" name="Tijdelijke aanduiding voor datum 2"/>
          <p:cNvSpPr>
            <a:spLocks noGrp="1"/>
          </p:cNvSpPr>
          <p:nvPr>
            <p:ph type="dt" sz="half" idx="10"/>
          </p:nvPr>
        </p:nvSpPr>
        <p:spPr/>
        <p:txBody>
          <a:bodyPr/>
          <a:lstStyle/>
          <a:p>
            <a:fld id="{4B1C5086-BBA2-45DA-9174-FFB3E58AA294}" type="datetime1">
              <a:rPr lang="nl-NL" smtClean="0"/>
              <a:t>20-5-2013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a:xfrm>
            <a:off x="4343400" y="1036020"/>
            <a:ext cx="457200" cy="441325"/>
          </a:xfrm>
        </p:spPr>
        <p:txBody>
          <a:bodyPr/>
          <a:lstStyle/>
          <a:p>
            <a:fld id="{99FF562F-486A-41A1-9938-60E4288BDE0B}"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7" name="Rechthoe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hoe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hthoe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hoe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hthoe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hthoe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Tijdelijke aanduiding voor datum 1"/>
          <p:cNvSpPr>
            <a:spLocks noGrp="1"/>
          </p:cNvSpPr>
          <p:nvPr>
            <p:ph type="dt" sz="half" idx="10"/>
          </p:nvPr>
        </p:nvSpPr>
        <p:spPr/>
        <p:txBody>
          <a:bodyPr/>
          <a:lstStyle/>
          <a:p>
            <a:fld id="{4311BA4A-BB6B-495C-83D7-1655CCA12E82}" type="datetime1">
              <a:rPr lang="nl-NL" smtClean="0"/>
              <a:t>20-5-2013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9FF562F-486A-41A1-9938-60E4288BDE0B}"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1">
        <a:schemeClr val="bg1"/>
      </p:bgRef>
    </p:bg>
    <p:spTree>
      <p:nvGrpSpPr>
        <p:cNvPr id="1" name=""/>
        <p:cNvGrpSpPr/>
        <p:nvPr/>
      </p:nvGrpSpPr>
      <p:grpSpPr>
        <a:xfrm>
          <a:off x="0" y="0"/>
          <a:ext cx="0" cy="0"/>
          <a:chOff x="0" y="0"/>
          <a:chExt cx="0" cy="0"/>
        </a:xfrm>
      </p:grpSpPr>
      <p:sp>
        <p:nvSpPr>
          <p:cNvPr id="19" name="Rechthoe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hthoe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hthoe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hthoe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nl-NL" smtClean="0"/>
              <a:t>Klik om de stijl te bewerken</a:t>
            </a:r>
            <a:endParaRPr kumimoji="0" lang="en-US"/>
          </a:p>
        </p:txBody>
      </p:sp>
      <p:sp>
        <p:nvSpPr>
          <p:cNvPr id="3" name="Tijdelijke aanduiding voor tekst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nl-NL" smtClean="0"/>
              <a:t>Klik om de modelstijlen te bewerken</a:t>
            </a:r>
          </a:p>
        </p:txBody>
      </p:sp>
      <p:sp>
        <p:nvSpPr>
          <p:cNvPr id="8" name="Rechthoe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hte verbindingslijn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Tijdelijke aanduiding voor inhoud 19"/>
          <p:cNvSpPr>
            <a:spLocks noGrp="1"/>
          </p:cNvSpPr>
          <p:nvPr>
            <p:ph sz="quarter" idx="1"/>
          </p:nvPr>
        </p:nvSpPr>
        <p:spPr>
          <a:xfrm>
            <a:off x="3124200" y="685800"/>
            <a:ext cx="5638800" cy="5410200"/>
          </a:xfrm>
        </p:spPr>
        <p:txBody>
          <a:body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10" name="Ova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Tijdelijke aanduiding voor dianumm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9FF562F-486A-41A1-9938-60E4288BDE0B}" type="slidenum">
              <a:rPr lang="nl-NL" smtClean="0"/>
              <a:t>‹nr.›</a:t>
            </a:fld>
            <a:endParaRPr lang="nl-NL"/>
          </a:p>
        </p:txBody>
      </p:sp>
      <p:sp>
        <p:nvSpPr>
          <p:cNvPr id="21" name="Rechthoe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Tijdelijke aanduiding voor datum 4"/>
          <p:cNvSpPr>
            <a:spLocks noGrp="1"/>
          </p:cNvSpPr>
          <p:nvPr>
            <p:ph type="dt" sz="half" idx="10"/>
          </p:nvPr>
        </p:nvSpPr>
        <p:spPr/>
        <p:txBody>
          <a:bodyPr/>
          <a:lstStyle/>
          <a:p>
            <a:fld id="{5CDE21C6-C1CC-46F7-99B5-E9E861B92341}" type="datetime1">
              <a:rPr lang="nl-NL" smtClean="0"/>
              <a:t>20-5-2013</a:t>
            </a:fld>
            <a:endParaRPr lang="nl-NL"/>
          </a:p>
        </p:txBody>
      </p:sp>
      <p:sp>
        <p:nvSpPr>
          <p:cNvPr id="6" name="Tijdelijke aanduiding voor voettekst 5"/>
          <p:cNvSpPr>
            <a:spLocks noGrp="1"/>
          </p:cNvSpPr>
          <p:nvPr>
            <p:ph type="ftr" sz="quarter" idx="11"/>
          </p:nvPr>
        </p:nvSpPr>
        <p:spPr>
          <a:xfrm>
            <a:off x="301752" y="6410848"/>
            <a:ext cx="3383280" cy="365760"/>
          </a:xfrm>
        </p:spPr>
        <p:txBody>
          <a:bodyPr/>
          <a:lstStyle/>
          <a:p>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1" name="Rechte verbindingslijn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hthoe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hthoe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hoe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hthoe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Tijdelijke aanduiding voor dianummer 6"/>
          <p:cNvSpPr>
            <a:spLocks noGrp="1"/>
          </p:cNvSpPr>
          <p:nvPr>
            <p:ph type="sldNum" sz="quarter" idx="12"/>
          </p:nvPr>
        </p:nvSpPr>
        <p:spPr>
          <a:xfrm>
            <a:off x="1371600" y="312738"/>
            <a:ext cx="457200" cy="441325"/>
          </a:xfrm>
        </p:spPr>
        <p:txBody>
          <a:bodyPr/>
          <a:lstStyle/>
          <a:p>
            <a:fld id="{99FF562F-486A-41A1-9938-60E4288BDE0B}" type="slidenum">
              <a:rPr lang="nl-NL" smtClean="0"/>
              <a:t>‹nr.›</a:t>
            </a:fld>
            <a:endParaRPr lang="nl-NL"/>
          </a:p>
        </p:txBody>
      </p:sp>
      <p:sp>
        <p:nvSpPr>
          <p:cNvPr id="2" name="Titel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nl-NL" smtClean="0"/>
              <a:t>Klik om de stijl te bewerken</a:t>
            </a:r>
            <a:endParaRPr kumimoji="0" lang="en-US"/>
          </a:p>
        </p:txBody>
      </p:sp>
      <p:sp>
        <p:nvSpPr>
          <p:cNvPr id="3" name="Tijdelijke aanduiding voor afbeelding 2"/>
          <p:cNvSpPr>
            <a:spLocks noGrp="1"/>
          </p:cNvSpPr>
          <p:nvPr>
            <p:ph type="pic" idx="1"/>
          </p:nvPr>
        </p:nvSpPr>
        <p:spPr>
          <a:xfrm>
            <a:off x="3000375" y="609600"/>
            <a:ext cx="5867400" cy="4267200"/>
          </a:xfrm>
        </p:spPr>
        <p:txBody>
          <a:bodyPr/>
          <a:lstStyle>
            <a:lvl1pPr marL="0" indent="0">
              <a:buNone/>
              <a:defRPr sz="3200"/>
            </a:lvl1pPr>
          </a:lstStyle>
          <a:p>
            <a:r>
              <a:rPr kumimoji="0" lang="nl-NL" smtClean="0"/>
              <a:t>Klik op het pictogram als u een afbeelding wilt toevoegen</a:t>
            </a:r>
            <a:endParaRPr kumimoji="0" lang="en-US" dirty="0"/>
          </a:p>
        </p:txBody>
      </p:sp>
      <p:sp>
        <p:nvSpPr>
          <p:cNvPr id="4" name="Tijdelijke aanduiding voor tekst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nl-NL" smtClean="0"/>
              <a:t>Klik om de modelstijlen te bewerken</a:t>
            </a:r>
          </a:p>
        </p:txBody>
      </p:sp>
      <p:sp>
        <p:nvSpPr>
          <p:cNvPr id="22" name="Rechthoe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Tijdelijke aanduiding voor datum 4"/>
          <p:cNvSpPr>
            <a:spLocks noGrp="1"/>
          </p:cNvSpPr>
          <p:nvPr>
            <p:ph type="dt" sz="half" idx="10"/>
          </p:nvPr>
        </p:nvSpPr>
        <p:spPr>
          <a:xfrm>
            <a:off x="5788152" y="6404984"/>
            <a:ext cx="3044952" cy="365760"/>
          </a:xfrm>
        </p:spPr>
        <p:txBody>
          <a:bodyPr/>
          <a:lstStyle/>
          <a:p>
            <a:fld id="{93E1FF09-293C-42AA-A0A4-EAC69977C774}" type="datetime1">
              <a:rPr lang="nl-NL" smtClean="0"/>
              <a:t>20-5-2013</a:t>
            </a:fld>
            <a:endParaRPr lang="nl-NL"/>
          </a:p>
        </p:txBody>
      </p:sp>
      <p:sp>
        <p:nvSpPr>
          <p:cNvPr id="6" name="Tijdelijke aanduiding voor voettekst 5"/>
          <p:cNvSpPr>
            <a:spLocks noGrp="1"/>
          </p:cNvSpPr>
          <p:nvPr>
            <p:ph type="ftr" sz="quarter" idx="11"/>
          </p:nvPr>
        </p:nvSpPr>
        <p:spPr>
          <a:xfrm>
            <a:off x="301752" y="6410848"/>
            <a:ext cx="3584448" cy="365760"/>
          </a:xfrm>
        </p:spPr>
        <p:txBody>
          <a:bodyPr/>
          <a:lstStyle/>
          <a:p>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hthoe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hoe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Tijdelijke aanduiding voor datum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58A207D-D46C-48EE-A702-00305D799D37}" type="datetime1">
              <a:rPr lang="nl-NL" smtClean="0"/>
              <a:t>20-5-2013</a:t>
            </a:fld>
            <a:endParaRPr lang="nl-NL"/>
          </a:p>
        </p:txBody>
      </p:sp>
      <p:sp>
        <p:nvSpPr>
          <p:cNvPr id="3" name="Tijdelijke aanduiding voor voettekst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nl-NL"/>
          </a:p>
        </p:txBody>
      </p:sp>
      <p:sp>
        <p:nvSpPr>
          <p:cNvPr id="8" name="Rechthoe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hte verbindingslijn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Tijdelijke aanduiding voor dianumm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9FF562F-486A-41A1-9938-60E4288BDE0B}" type="slidenum">
              <a:rPr lang="nl-NL" smtClean="0"/>
              <a:t>‹nr.›</a:t>
            </a:fld>
            <a:endParaRPr lang="nl-NL"/>
          </a:p>
        </p:txBody>
      </p:sp>
      <p:sp>
        <p:nvSpPr>
          <p:cNvPr id="22" name="Tijdelijke aanduiding voor titel 21"/>
          <p:cNvSpPr>
            <a:spLocks noGrp="1"/>
          </p:cNvSpPr>
          <p:nvPr>
            <p:ph type="title"/>
          </p:nvPr>
        </p:nvSpPr>
        <p:spPr>
          <a:xfrm>
            <a:off x="301752" y="228600"/>
            <a:ext cx="8534400" cy="758952"/>
          </a:xfrm>
          <a:prstGeom prst="rect">
            <a:avLst/>
          </a:prstGeom>
        </p:spPr>
        <p:txBody>
          <a:bodyPr vert="horz" anchor="b">
            <a:normAutofit/>
          </a:bodyPr>
          <a:lstStyle/>
          <a:p>
            <a:r>
              <a:rPr kumimoji="0" lang="nl-NL" smtClean="0"/>
              <a:t>Klik om de stijl te bewerken</a:t>
            </a:r>
            <a:endParaRPr kumimoji="0" lang="en-US"/>
          </a:p>
        </p:txBody>
      </p:sp>
      <p:sp>
        <p:nvSpPr>
          <p:cNvPr id="13" name="Tijdelijke aanduiding voor tekst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nl-NL" smtClean="0"/>
              <a:t>Klik om de modelstijlen te bewerken</a:t>
            </a:r>
          </a:p>
          <a:p>
            <a:pPr lvl="1" eaLnBrk="1" latinLnBrk="0" hangingPunct="1"/>
            <a:r>
              <a:rPr kumimoji="0" lang="nl-NL" smtClean="0"/>
              <a:t>Tweede niveau</a:t>
            </a:r>
          </a:p>
          <a:p>
            <a:pPr lvl="2" eaLnBrk="1" latinLnBrk="0" hangingPunct="1"/>
            <a:r>
              <a:rPr kumimoji="0" lang="nl-NL" smtClean="0"/>
              <a:t>Derde niveau</a:t>
            </a:r>
          </a:p>
          <a:p>
            <a:pPr lvl="3" eaLnBrk="1" latinLnBrk="0" hangingPunct="1"/>
            <a:r>
              <a:rPr kumimoji="0" lang="nl-NL" smtClean="0"/>
              <a:t>Vierde niveau</a:t>
            </a:r>
          </a:p>
          <a:p>
            <a:pPr lvl="4" eaLnBrk="1" latinLnBrk="0" hangingPunct="1"/>
            <a:r>
              <a:rPr kumimoji="0" lang="nl-NL" smtClean="0"/>
              <a:t>Vijfde niveau</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www.rijksmuseum.nl/nl/collectie/RP-P-1896-A-19368-55"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at5.nl/tv/de-canon-van-amsterdam/aflevering/219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gahetna.nl/collectie/archief/inventaris/gahetnascan/eadid/1.01.01.01/inventarisnr/254G"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nl.wikisource.org/wiki/Plakkaat_van_Verlatingh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nl.wikisource.org/wiki/Plakkaat_van_Verlatingh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youtube.com/watch?v=rFbFZdSsxks&amp;list=PLE049A71D558EB484&amp;index=5" TargetMode="External"/><Relationship Id="rId3" Type="http://schemas.openxmlformats.org/officeDocument/2006/relationships/hyperlink" Target="//upload.wikimedia.org/wikipedia/commons/b/b7/Anthonis_Mor_-_Portrait_of_the_Philip_II,_King_of_Spain_-_WGA16176.jpg" TargetMode="External"/><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upload.wikimedia.org/wikipedia/commons/0/07/MargarethevonParma01.jpg" TargetMode="External"/><Relationship Id="rId4" Type="http://schemas.openxmlformats.org/officeDocument/2006/relationships/image" Target="../media/image5.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upload.wikimedia.org/wikipedia/commons/b/ba/Margarethe_von_Parma.jpeg"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upload.wikimedia.org/wikipedia/commons/f/f6/Frans_Hogenberg_-_Aanbieding_van_het_Smeekschrift_van_de_edelen.jpg"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www.google.nl/imgres?imgurl=http://www.ferhalenfanfryslan.nl/images/7.jpg&amp;imgrefurl=http://www.ferhalenfanfryslan.nl/verhaal.php?v=21&amp;usg=__JDGiG1WUL2pdR1wQtxzhADJqZNg=&amp;h=64&amp;w=64&amp;sz=2&amp;hl=nl&amp;start=6&amp;zoom=1&amp;um=1&amp;itbs=1&amp;tbnid=EMK9-Lx2_2DvLM:&amp;tbnh=64&amp;tbnw=64&amp;prev=/images?q=De+tijd+van+pruiken+en+revoluties&amp;um=1&amp;hl=nl&amp;sa=G&amp;rls=com.microsoft:nl:IE-SearchBox&amp;rlz=1I7GGLR_nl&amp;tbs=isch:1" TargetMode="External"/><Relationship Id="rId13" Type="http://schemas.openxmlformats.org/officeDocument/2006/relationships/image" Target="../media/image24.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3.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7.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6.jpeg"/><Relationship Id="rId9" Type="http://schemas.openxmlformats.org/officeDocument/2006/relationships/image" Target="../media/image20.jpeg"/><Relationship Id="rId1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upload.wikimedia.org/wikipedia/commons/3/34/Widnmann_Margaret_of_Parma.jpg"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lstStyle/>
          <a:p>
            <a:endParaRPr lang="nl-NL" dirty="0" smtClean="0"/>
          </a:p>
          <a:p>
            <a:r>
              <a:rPr lang="nl-NL" dirty="0" smtClean="0">
                <a:solidFill>
                  <a:schemeClr val="accent3"/>
                </a:solidFill>
              </a:rPr>
              <a:t>Albert van der </a:t>
            </a:r>
            <a:r>
              <a:rPr lang="nl-NL" dirty="0">
                <a:solidFill>
                  <a:schemeClr val="accent3"/>
                </a:solidFill>
              </a:rPr>
              <a:t>Kaap </a:t>
            </a:r>
            <a:r>
              <a:rPr lang="nl-NL">
                <a:solidFill>
                  <a:schemeClr val="accent3"/>
                </a:solidFill>
              </a:rPr>
              <a:t>Met </a:t>
            </a:r>
            <a:r>
              <a:rPr lang="nl-NL" smtClean="0">
                <a:solidFill>
                  <a:schemeClr val="accent3"/>
                </a:solidFill>
              </a:rPr>
              <a:t>instructiefilmpje </a:t>
            </a:r>
            <a:r>
              <a:rPr lang="nl-NL" dirty="0">
                <a:solidFill>
                  <a:schemeClr val="accent3"/>
                </a:solidFill>
              </a:rPr>
              <a:t>van Joost van Oort</a:t>
            </a:r>
          </a:p>
          <a:p>
            <a:endParaRPr lang="nl-NL" dirty="0">
              <a:solidFill>
                <a:schemeClr val="accent3"/>
              </a:solidFill>
            </a:endParaRPr>
          </a:p>
        </p:txBody>
      </p:sp>
      <p:sp>
        <p:nvSpPr>
          <p:cNvPr id="2" name="Titel 1"/>
          <p:cNvSpPr>
            <a:spLocks noGrp="1"/>
          </p:cNvSpPr>
          <p:nvPr>
            <p:ph type="ctrTitle"/>
          </p:nvPr>
        </p:nvSpPr>
        <p:spPr/>
        <p:txBody>
          <a:bodyPr>
            <a:normAutofit fontScale="90000"/>
          </a:bodyPr>
          <a:lstStyle/>
          <a:p>
            <a:r>
              <a:rPr lang="nl-NL" b="1" dirty="0">
                <a:solidFill>
                  <a:schemeClr val="accent3"/>
                </a:solidFill>
              </a:rPr>
              <a:t>Republiek der Zeven Verenigde Nederlanden </a:t>
            </a:r>
            <a:r>
              <a:rPr lang="nl-NL" b="1" dirty="0" smtClean="0">
                <a:solidFill>
                  <a:schemeClr val="accent3"/>
                </a:solidFill>
              </a:rPr>
              <a:t/>
            </a:r>
            <a:br>
              <a:rPr lang="nl-NL" b="1" dirty="0" smtClean="0">
                <a:solidFill>
                  <a:schemeClr val="accent3"/>
                </a:solidFill>
              </a:rPr>
            </a:br>
            <a:r>
              <a:rPr lang="nl-NL" b="1" dirty="0" smtClean="0">
                <a:solidFill>
                  <a:schemeClr val="accent3"/>
                </a:solidFill>
              </a:rPr>
              <a:t>1515- 1648</a:t>
            </a:r>
            <a:endParaRPr lang="nl-NL" b="1" dirty="0">
              <a:solidFill>
                <a:schemeClr val="accent3"/>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4725144"/>
            <a:ext cx="3835400" cy="1066800"/>
          </a:xfrm>
          <a:prstGeom prst="rect">
            <a:avLst/>
          </a:prstGeom>
        </p:spPr>
      </p:pic>
    </p:spTree>
    <p:extLst>
      <p:ext uri="{BB962C8B-B14F-4D97-AF65-F5344CB8AC3E}">
        <p14:creationId xmlns:p14="http://schemas.microsoft.com/office/powerpoint/2010/main" val="151088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Alteratie van Amsterdam (1578)</a:t>
            </a:r>
            <a:endParaRPr lang="nl-NL" dirty="0"/>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10</a:t>
            </a:fld>
            <a:endParaRPr lang="nl-NL"/>
          </a:p>
        </p:txBody>
      </p:sp>
      <p:sp>
        <p:nvSpPr>
          <p:cNvPr id="4" name="Tijdelijke aanduiding voor inhoud 3"/>
          <p:cNvSpPr>
            <a:spLocks noGrp="1"/>
          </p:cNvSpPr>
          <p:nvPr>
            <p:ph sz="quarter" idx="1"/>
          </p:nvPr>
        </p:nvSpPr>
        <p:spPr/>
        <p:txBody>
          <a:bodyPr/>
          <a:lstStyle/>
          <a:p>
            <a:endParaRPr lang="nl-N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672" y="1556792"/>
            <a:ext cx="6082585"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2627784" y="6381328"/>
            <a:ext cx="4248472" cy="338554"/>
          </a:xfrm>
          <a:prstGeom prst="rect">
            <a:avLst/>
          </a:prstGeom>
          <a:noFill/>
        </p:spPr>
        <p:txBody>
          <a:bodyPr wrap="square" rtlCol="0">
            <a:spAutoFit/>
          </a:bodyPr>
          <a:lstStyle/>
          <a:p>
            <a:r>
              <a:rPr lang="nl-NL" sz="1600" dirty="0" smtClean="0">
                <a:solidFill>
                  <a:schemeClr val="bg1"/>
                </a:solidFill>
              </a:rPr>
              <a:t>Klik op de afbeelding voor een vergroting</a:t>
            </a:r>
            <a:endParaRPr lang="nl-NL" sz="1600" dirty="0">
              <a:solidFill>
                <a:schemeClr val="bg1"/>
              </a:solidFill>
            </a:endParaRPr>
          </a:p>
        </p:txBody>
      </p:sp>
    </p:spTree>
    <p:extLst>
      <p:ext uri="{BB962C8B-B14F-4D97-AF65-F5344CB8AC3E}">
        <p14:creationId xmlns:p14="http://schemas.microsoft.com/office/powerpoint/2010/main" val="3852310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Alteratie van Amsterdam (1578)</a:t>
            </a:r>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11</a:t>
            </a:fld>
            <a:endParaRPr lang="nl-NL"/>
          </a:p>
        </p:txBody>
      </p:sp>
      <p:pic>
        <p:nvPicPr>
          <p:cNvPr id="2050" name="Picture 2">
            <a:hlinkClick r:id="rId3"/>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bwMode="auto">
          <a:xfrm>
            <a:off x="1647224" y="1772816"/>
            <a:ext cx="584955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2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2483768" y="6372289"/>
            <a:ext cx="6192688" cy="338554"/>
          </a:xfrm>
          <a:prstGeom prst="rect">
            <a:avLst/>
          </a:prstGeom>
          <a:noFill/>
        </p:spPr>
        <p:txBody>
          <a:bodyPr wrap="square" rtlCol="0">
            <a:spAutoFit/>
          </a:bodyPr>
          <a:lstStyle/>
          <a:p>
            <a:r>
              <a:rPr lang="nl-NL" sz="1600" dirty="0" smtClean="0">
                <a:solidFill>
                  <a:schemeClr val="bg1"/>
                </a:solidFill>
              </a:rPr>
              <a:t>Klik op de afbeelding voor een filmpje over de Alteratie</a:t>
            </a:r>
            <a:endParaRPr lang="nl-NL" sz="1600" dirty="0">
              <a:solidFill>
                <a:schemeClr val="bg1"/>
              </a:solidFill>
            </a:endParaRPr>
          </a:p>
        </p:txBody>
      </p:sp>
    </p:spTree>
    <p:extLst>
      <p:ext uri="{BB962C8B-B14F-4D97-AF65-F5344CB8AC3E}">
        <p14:creationId xmlns:p14="http://schemas.microsoft.com/office/powerpoint/2010/main" val="1349283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fontAlgn="auto">
              <a:spcAft>
                <a:spcPts val="0"/>
              </a:spcAft>
              <a:defRPr/>
            </a:pPr>
            <a:endParaRPr lang="nl-NL" dirty="0"/>
          </a:p>
        </p:txBody>
      </p:sp>
      <p:sp>
        <p:nvSpPr>
          <p:cNvPr id="38915" name="Tijdelijke aanduiding voor inhoud 2"/>
          <p:cNvSpPr>
            <a:spLocks noGrp="1"/>
          </p:cNvSpPr>
          <p:nvPr>
            <p:ph idx="1"/>
          </p:nvPr>
        </p:nvSpPr>
        <p:spPr/>
        <p:txBody>
          <a:bodyPr/>
          <a:lstStyle/>
          <a:p>
            <a:pPr>
              <a:buFont typeface="Wingdings 2" pitchFamily="18" charset="2"/>
              <a:buNone/>
            </a:pPr>
            <a:r>
              <a:rPr lang="nl-NL" sz="1600" b="1" dirty="0" smtClean="0"/>
              <a:t>1579: </a:t>
            </a:r>
            <a:r>
              <a:rPr lang="nl-NL" sz="1600" dirty="0" smtClean="0"/>
              <a:t>UNIE VAN UTRECHT: NOORDEN MAAKT ZICH LOS VAN SPANJE, 1581: ERKENNING FILIPS NIET MEER, KATHOLIEKE GELOOF VERBODEN</a:t>
            </a:r>
          </a:p>
          <a:p>
            <a:pPr>
              <a:buFont typeface="Wingdings 2" pitchFamily="18" charset="2"/>
              <a:buNone/>
            </a:pPr>
            <a:endParaRPr lang="nl-NL" sz="2000" b="1" dirty="0" smtClean="0"/>
          </a:p>
        </p:txBody>
      </p:sp>
      <p:pic>
        <p:nvPicPr>
          <p:cNvPr id="38916" name="Picture 2" descr="http://www.blikopdewereld.nl/Ontwikkeling/images/stories/dutch%20revolt%201576-1579%20hfst%201%20feniks%20thema%20democra%20rechtsstaa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717" y="2204864"/>
            <a:ext cx="5903912"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574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Plakkaat van </a:t>
            </a:r>
            <a:r>
              <a:rPr lang="nl-NL" dirty="0" err="1" smtClean="0"/>
              <a:t>Verlatinghe</a:t>
            </a:r>
            <a:r>
              <a:rPr lang="nl-NL" dirty="0" smtClean="0"/>
              <a:t> </a:t>
            </a:r>
            <a:r>
              <a:rPr lang="nl-NL" dirty="0"/>
              <a:t>26 juli 1581</a:t>
            </a:r>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13</a:t>
            </a:fld>
            <a:endParaRPr lang="nl-NL"/>
          </a:p>
        </p:txBody>
      </p:sp>
      <p:sp>
        <p:nvSpPr>
          <p:cNvPr id="4" name="Tijdelijke aanduiding voor inhoud 3"/>
          <p:cNvSpPr>
            <a:spLocks noGrp="1"/>
          </p:cNvSpPr>
          <p:nvPr>
            <p:ph sz="quarter" idx="1"/>
          </p:nvPr>
        </p:nvSpPr>
        <p:spPr/>
        <p:txBody>
          <a:bodyPr/>
          <a:lstStyle/>
          <a:p>
            <a:endParaRPr lang="nl-NL" dirty="0"/>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972" y="1556792"/>
            <a:ext cx="31337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5436096" y="6370648"/>
            <a:ext cx="3384376" cy="338554"/>
          </a:xfrm>
          <a:prstGeom prst="rect">
            <a:avLst/>
          </a:prstGeom>
          <a:noFill/>
        </p:spPr>
        <p:txBody>
          <a:bodyPr wrap="square" rtlCol="0">
            <a:spAutoFit/>
          </a:bodyPr>
          <a:lstStyle/>
          <a:p>
            <a:r>
              <a:rPr lang="nl-NL" sz="1600" dirty="0" smtClean="0">
                <a:solidFill>
                  <a:schemeClr val="bg1"/>
                </a:solidFill>
              </a:rPr>
              <a:t>Klik op afbeelding voor vergroting</a:t>
            </a:r>
            <a:endParaRPr lang="nl-NL" sz="1600" dirty="0">
              <a:solidFill>
                <a:schemeClr val="bg1"/>
              </a:solidFill>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480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Plakkaat van </a:t>
            </a:r>
            <a:r>
              <a:rPr lang="nl-NL" dirty="0" err="1" smtClean="0"/>
              <a:t>Verlatinghe</a:t>
            </a:r>
            <a:r>
              <a:rPr lang="nl-NL" dirty="0" smtClean="0"/>
              <a:t> </a:t>
            </a:r>
            <a:r>
              <a:rPr lang="nl-NL" dirty="0"/>
              <a:t>26 juli 1581</a:t>
            </a:r>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14</a:t>
            </a:fld>
            <a:endParaRPr lang="nl-NL"/>
          </a:p>
        </p:txBody>
      </p:sp>
      <p:sp>
        <p:nvSpPr>
          <p:cNvPr id="4" name="Tijdelijke aanduiding voor inhoud 3"/>
          <p:cNvSpPr>
            <a:spLocks noGrp="1"/>
          </p:cNvSpPr>
          <p:nvPr>
            <p:ph sz="quarter" idx="1"/>
          </p:nvPr>
        </p:nvSpPr>
        <p:spPr/>
        <p:txBody>
          <a:bodyPr/>
          <a:lstStyle/>
          <a:p>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556792"/>
            <a:ext cx="31337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539552" y="1556792"/>
            <a:ext cx="4608512" cy="2308324"/>
          </a:xfrm>
          <a:prstGeom prst="rect">
            <a:avLst/>
          </a:prstGeom>
          <a:noFill/>
        </p:spPr>
        <p:txBody>
          <a:bodyPr wrap="square" rtlCol="0">
            <a:spAutoFit/>
          </a:bodyPr>
          <a:lstStyle/>
          <a:p>
            <a:r>
              <a:rPr lang="nl-NL" dirty="0"/>
              <a:t>De revolutionaire daad van de Nederlanders diende als inspiratiebron voor veel latere revolutionaire bewegingen. </a:t>
            </a:r>
            <a:endParaRPr lang="nl-NL" dirty="0" smtClean="0"/>
          </a:p>
          <a:p>
            <a:endParaRPr lang="nl-NL" dirty="0"/>
          </a:p>
          <a:p>
            <a:r>
              <a:rPr lang="nl-NL" dirty="0" smtClean="0"/>
              <a:t>Het </a:t>
            </a:r>
            <a:r>
              <a:rPr lang="nl-NL" dirty="0"/>
              <a:t>verhaal gaat zelfs dat Thomas Jefferson bij het schrijven van de Amerikaanse onafhankelijkheidsverklaring in 1776 een kopie van de Akte bij de hand had.</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761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Plakkaat van </a:t>
            </a:r>
            <a:r>
              <a:rPr lang="nl-NL" dirty="0" err="1" smtClean="0"/>
              <a:t>Verlatinghe</a:t>
            </a:r>
            <a:r>
              <a:rPr lang="nl-NL" dirty="0" smtClean="0"/>
              <a:t> 26 juli 1581</a:t>
            </a:r>
            <a:endParaRPr lang="nl-NL" dirty="0"/>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15</a:t>
            </a:fld>
            <a:endParaRPr lang="nl-NL"/>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95536" y="6413306"/>
            <a:ext cx="902286" cy="25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p:cNvSpPr/>
          <p:nvPr/>
        </p:nvSpPr>
        <p:spPr>
          <a:xfrm>
            <a:off x="899592" y="1859340"/>
            <a:ext cx="7416824" cy="4401205"/>
          </a:xfrm>
          <a:prstGeom prst="rect">
            <a:avLst/>
          </a:prstGeom>
        </p:spPr>
        <p:txBody>
          <a:bodyPr wrap="square">
            <a:spAutoFit/>
          </a:bodyPr>
          <a:lstStyle/>
          <a:p>
            <a:r>
              <a:rPr lang="nl-NL" sz="2800" i="1" dirty="0"/>
              <a:t>De Staten </a:t>
            </a:r>
            <a:r>
              <a:rPr lang="nl-NL" sz="2800" i="1" dirty="0" err="1"/>
              <a:t>Generael</a:t>
            </a:r>
            <a:r>
              <a:rPr lang="nl-NL" sz="2800" i="1" dirty="0"/>
              <a:t> van de </a:t>
            </a:r>
            <a:r>
              <a:rPr lang="nl-NL" sz="2800" i="1" dirty="0" err="1"/>
              <a:t>geunieerde</a:t>
            </a:r>
            <a:r>
              <a:rPr lang="nl-NL" sz="2800" i="1" dirty="0"/>
              <a:t> Nederlanden. Allen </a:t>
            </a:r>
            <a:r>
              <a:rPr lang="nl-NL" sz="2800" i="1" dirty="0" err="1"/>
              <a:t>dengenen</a:t>
            </a:r>
            <a:r>
              <a:rPr lang="nl-NL" sz="2800" i="1" dirty="0"/>
              <a:t> die </a:t>
            </a:r>
            <a:r>
              <a:rPr lang="nl-NL" sz="2800" i="1" dirty="0" err="1"/>
              <a:t>dese</a:t>
            </a:r>
            <a:r>
              <a:rPr lang="nl-NL" sz="2800" i="1" dirty="0"/>
              <a:t> </a:t>
            </a:r>
            <a:r>
              <a:rPr lang="nl-NL" sz="2800" i="1" dirty="0" err="1"/>
              <a:t>tegenwoordighe</a:t>
            </a:r>
            <a:r>
              <a:rPr lang="nl-NL" sz="2800" i="1" dirty="0"/>
              <a:t> sullen </a:t>
            </a:r>
            <a:r>
              <a:rPr lang="nl-NL" sz="2800" i="1" dirty="0" err="1"/>
              <a:t>sien</a:t>
            </a:r>
            <a:r>
              <a:rPr lang="nl-NL" sz="2800" i="1" dirty="0"/>
              <a:t> ofte </a:t>
            </a:r>
            <a:r>
              <a:rPr lang="nl-NL" sz="2800" i="1" dirty="0" err="1"/>
              <a:t>hooren</a:t>
            </a:r>
            <a:r>
              <a:rPr lang="nl-NL" sz="2800" i="1" dirty="0"/>
              <a:t> </a:t>
            </a:r>
            <a:r>
              <a:rPr lang="nl-NL" sz="2800" i="1" dirty="0" err="1"/>
              <a:t>lesen</a:t>
            </a:r>
            <a:r>
              <a:rPr lang="nl-NL" sz="2800" i="1" dirty="0"/>
              <a:t>, </a:t>
            </a:r>
            <a:r>
              <a:rPr lang="nl-NL" sz="2800" i="1" dirty="0" err="1"/>
              <a:t>saluyt</a:t>
            </a:r>
            <a:r>
              <a:rPr lang="nl-NL" sz="2800" i="1" dirty="0"/>
              <a:t>.</a:t>
            </a:r>
          </a:p>
          <a:p>
            <a:r>
              <a:rPr lang="nl-NL" sz="2800" dirty="0" err="1" smtClean="0"/>
              <a:t>Alsoo</a:t>
            </a:r>
            <a:r>
              <a:rPr lang="nl-NL" sz="2800" dirty="0" smtClean="0"/>
              <a:t> </a:t>
            </a:r>
            <a:r>
              <a:rPr lang="nl-NL" sz="2800" dirty="0"/>
              <a:t>een </a:t>
            </a:r>
            <a:r>
              <a:rPr lang="nl-NL" sz="2800" dirty="0" err="1"/>
              <a:t>yegelick</a:t>
            </a:r>
            <a:r>
              <a:rPr lang="nl-NL" sz="2800" dirty="0"/>
              <a:t> </a:t>
            </a:r>
            <a:r>
              <a:rPr lang="nl-NL" sz="2800" dirty="0" err="1"/>
              <a:t>kennelick</a:t>
            </a:r>
            <a:r>
              <a:rPr lang="nl-NL" sz="2800" dirty="0"/>
              <a:t> is, dat een Prince van den lande van </a:t>
            </a:r>
            <a:r>
              <a:rPr lang="nl-NL" sz="2800" dirty="0" err="1"/>
              <a:t>Godt</a:t>
            </a:r>
            <a:r>
              <a:rPr lang="nl-NL" sz="2800" dirty="0"/>
              <a:t> </a:t>
            </a:r>
            <a:r>
              <a:rPr lang="nl-NL" sz="2800" dirty="0" err="1"/>
              <a:t>gestelt</a:t>
            </a:r>
            <a:r>
              <a:rPr lang="nl-NL" sz="2800" dirty="0"/>
              <a:t> is hooft over zijne </a:t>
            </a:r>
            <a:r>
              <a:rPr lang="nl-NL" sz="2800" dirty="0" err="1"/>
              <a:t>ondersaten</a:t>
            </a:r>
            <a:r>
              <a:rPr lang="nl-NL" sz="2800" dirty="0"/>
              <a:t>, om </a:t>
            </a:r>
            <a:r>
              <a:rPr lang="nl-NL" sz="2800" dirty="0" err="1"/>
              <a:t>deselve</a:t>
            </a:r>
            <a:r>
              <a:rPr lang="nl-NL" sz="2800" dirty="0"/>
              <a:t> te bewaren ende beschermen van alle ongelijk, overlast ende </a:t>
            </a:r>
            <a:r>
              <a:rPr lang="nl-NL" sz="2800" dirty="0" err="1"/>
              <a:t>ghewelt</a:t>
            </a:r>
            <a:r>
              <a:rPr lang="nl-NL" sz="2800" dirty="0"/>
              <a:t> </a:t>
            </a:r>
            <a:r>
              <a:rPr lang="nl-NL" sz="2800" dirty="0" err="1"/>
              <a:t>gelijck</a:t>
            </a:r>
            <a:r>
              <a:rPr lang="nl-NL" sz="2800" dirty="0"/>
              <a:t> een herder tot </a:t>
            </a:r>
            <a:r>
              <a:rPr lang="nl-NL" sz="2800" dirty="0" err="1"/>
              <a:t>bewaernisse</a:t>
            </a:r>
            <a:r>
              <a:rPr lang="nl-NL" sz="2800" dirty="0"/>
              <a:t> van zijne schapen: </a:t>
            </a:r>
          </a:p>
        </p:txBody>
      </p:sp>
      <p:sp>
        <p:nvSpPr>
          <p:cNvPr id="6" name="Tekstvak 5"/>
          <p:cNvSpPr txBox="1"/>
          <p:nvPr/>
        </p:nvSpPr>
        <p:spPr>
          <a:xfrm>
            <a:off x="7092280" y="6362855"/>
            <a:ext cx="1656184" cy="338554"/>
          </a:xfrm>
          <a:prstGeom prst="rect">
            <a:avLst/>
          </a:prstGeom>
          <a:noFill/>
        </p:spPr>
        <p:txBody>
          <a:bodyPr wrap="square" rtlCol="0">
            <a:spAutoFit/>
          </a:bodyPr>
          <a:lstStyle/>
          <a:p>
            <a:r>
              <a:rPr lang="nl-NL" sz="1600" dirty="0" smtClean="0">
                <a:hlinkClick r:id="rId4"/>
              </a:rPr>
              <a:t>Volledige tekst</a:t>
            </a:r>
            <a:endParaRPr lang="nl-NL" sz="1600" dirty="0"/>
          </a:p>
        </p:txBody>
      </p:sp>
    </p:spTree>
    <p:extLst>
      <p:ext uri="{BB962C8B-B14F-4D97-AF65-F5344CB8AC3E}">
        <p14:creationId xmlns:p14="http://schemas.microsoft.com/office/powerpoint/2010/main" val="23892807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Plakkaat van </a:t>
            </a:r>
            <a:r>
              <a:rPr lang="nl-NL" dirty="0" err="1" smtClean="0"/>
              <a:t>Verlatinghe</a:t>
            </a:r>
            <a:r>
              <a:rPr lang="nl-NL" dirty="0" smtClean="0"/>
              <a:t> 26 juli 1581</a:t>
            </a:r>
            <a:endParaRPr lang="nl-NL" dirty="0"/>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16</a:t>
            </a:fld>
            <a:endParaRPr lang="nl-NL"/>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95536" y="6413306"/>
            <a:ext cx="902286" cy="25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p:cNvSpPr/>
          <p:nvPr/>
        </p:nvSpPr>
        <p:spPr>
          <a:xfrm>
            <a:off x="899592" y="1859340"/>
            <a:ext cx="7416824" cy="2246769"/>
          </a:xfrm>
          <a:prstGeom prst="rect">
            <a:avLst/>
          </a:prstGeom>
        </p:spPr>
        <p:txBody>
          <a:bodyPr wrap="square">
            <a:spAutoFit/>
          </a:bodyPr>
          <a:lstStyle/>
          <a:p>
            <a:r>
              <a:rPr lang="nl-NL" sz="2800" dirty="0"/>
              <a:t>En dat </a:t>
            </a:r>
            <a:r>
              <a:rPr lang="nl-NL" sz="2800" dirty="0" err="1"/>
              <a:t>d'ondersaten</a:t>
            </a:r>
            <a:r>
              <a:rPr lang="nl-NL" sz="2800" dirty="0"/>
              <a:t> niet en </a:t>
            </a:r>
            <a:r>
              <a:rPr lang="nl-NL" sz="2800" dirty="0" err="1"/>
              <a:t>sijn</a:t>
            </a:r>
            <a:r>
              <a:rPr lang="nl-NL" sz="2800" dirty="0"/>
              <a:t> van </a:t>
            </a:r>
            <a:r>
              <a:rPr lang="nl-NL" sz="2800" dirty="0" err="1"/>
              <a:t>Godt</a:t>
            </a:r>
            <a:r>
              <a:rPr lang="nl-NL" sz="2800" dirty="0"/>
              <a:t> geschapen tot behoef van den Prince om hem in alles wat </a:t>
            </a:r>
            <a:r>
              <a:rPr lang="nl-NL" sz="2800" dirty="0" err="1"/>
              <a:t>hy</a:t>
            </a:r>
            <a:r>
              <a:rPr lang="nl-NL" sz="2800" dirty="0"/>
              <a:t> beveelt, weder het </a:t>
            </a:r>
            <a:r>
              <a:rPr lang="nl-NL" sz="2800" dirty="0" err="1"/>
              <a:t>goddelick</a:t>
            </a:r>
            <a:r>
              <a:rPr lang="nl-NL" sz="2800" dirty="0"/>
              <a:t> of </a:t>
            </a:r>
            <a:r>
              <a:rPr lang="nl-NL" sz="2800" dirty="0" err="1"/>
              <a:t>ongoddelick</a:t>
            </a:r>
            <a:r>
              <a:rPr lang="nl-NL" sz="2800" dirty="0"/>
              <a:t>, recht of onrecht is, onderdanig te </a:t>
            </a:r>
            <a:r>
              <a:rPr lang="nl-NL" sz="2800" dirty="0" err="1"/>
              <a:t>wesen</a:t>
            </a:r>
            <a:r>
              <a:rPr lang="nl-NL" sz="2800" dirty="0"/>
              <a:t> en als slaven te </a:t>
            </a:r>
            <a:r>
              <a:rPr lang="nl-NL" sz="2800" dirty="0" smtClean="0"/>
              <a:t>dienen.</a:t>
            </a:r>
            <a:endParaRPr lang="nl-NL" sz="2800" dirty="0"/>
          </a:p>
        </p:txBody>
      </p:sp>
      <p:sp>
        <p:nvSpPr>
          <p:cNvPr id="6" name="Tekstvak 5"/>
          <p:cNvSpPr txBox="1"/>
          <p:nvPr/>
        </p:nvSpPr>
        <p:spPr>
          <a:xfrm>
            <a:off x="7092280" y="6362855"/>
            <a:ext cx="1656184" cy="338554"/>
          </a:xfrm>
          <a:prstGeom prst="rect">
            <a:avLst/>
          </a:prstGeom>
          <a:noFill/>
        </p:spPr>
        <p:txBody>
          <a:bodyPr wrap="square" rtlCol="0">
            <a:spAutoFit/>
          </a:bodyPr>
          <a:lstStyle/>
          <a:p>
            <a:r>
              <a:rPr lang="nl-NL" sz="1600" dirty="0" smtClean="0">
                <a:hlinkClick r:id="rId4"/>
              </a:rPr>
              <a:t>Volledige tekst</a:t>
            </a:r>
            <a:endParaRPr lang="nl-NL" sz="1600" dirty="0"/>
          </a:p>
        </p:txBody>
      </p:sp>
    </p:spTree>
    <p:extLst>
      <p:ext uri="{BB962C8B-B14F-4D97-AF65-F5344CB8AC3E}">
        <p14:creationId xmlns:p14="http://schemas.microsoft.com/office/powerpoint/2010/main" val="2801207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Plakkaat van </a:t>
            </a:r>
            <a:r>
              <a:rPr lang="nl-NL" dirty="0" err="1"/>
              <a:t>Verlatinghe</a:t>
            </a:r>
            <a:r>
              <a:rPr lang="nl-NL" dirty="0"/>
              <a:t> 26 juli 1581</a:t>
            </a:r>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17</a:t>
            </a:fld>
            <a:endParaRPr lang="nl-NL"/>
          </a:p>
        </p:txBody>
      </p:sp>
      <p:sp>
        <p:nvSpPr>
          <p:cNvPr id="4" name="Tijdelijke aanduiding voor inhoud 3"/>
          <p:cNvSpPr>
            <a:spLocks noGrp="1"/>
          </p:cNvSpPr>
          <p:nvPr>
            <p:ph sz="quarter" idx="1"/>
          </p:nvPr>
        </p:nvSpPr>
        <p:spPr>
          <a:xfrm>
            <a:off x="301752" y="1527048"/>
            <a:ext cx="8503920" cy="4782272"/>
          </a:xfrm>
        </p:spPr>
        <p:txBody>
          <a:bodyPr>
            <a:normAutofit fontScale="92500" lnSpcReduction="10000"/>
          </a:bodyPr>
          <a:lstStyle/>
          <a:p>
            <a:pPr>
              <a:lnSpc>
                <a:spcPct val="80000"/>
              </a:lnSpc>
            </a:pPr>
            <a:r>
              <a:rPr lang="nl-NL" sz="2800" dirty="0">
                <a:ea typeface="ＭＳ Ｐゴシック" pitchFamily="34" charset="-128"/>
              </a:rPr>
              <a:t>Plakkaat van de Staten-Generaal van de Verenigde Nederlanden, waarbij zij de koning van Spanje vervallen verklaren van de soevereiniteit en heerschappij over de Nederlanden om de reden hieronder vermeld</a:t>
            </a:r>
            <a:r>
              <a:rPr lang="nl-NL" sz="2800" dirty="0" smtClean="0">
                <a:ea typeface="ＭＳ Ｐゴシック" pitchFamily="34" charset="-128"/>
              </a:rPr>
              <a:t>.</a:t>
            </a:r>
            <a:br>
              <a:rPr lang="nl-NL" sz="2800" dirty="0" smtClean="0">
                <a:ea typeface="ＭＳ Ｐゴシック" pitchFamily="34" charset="-128"/>
              </a:rPr>
            </a:br>
            <a:endParaRPr lang="nl-NL" sz="2800" dirty="0">
              <a:ea typeface="ＭＳ Ｐゴシック" pitchFamily="34" charset="-128"/>
            </a:endParaRPr>
          </a:p>
          <a:p>
            <a:pPr>
              <a:lnSpc>
                <a:spcPct val="80000"/>
              </a:lnSpc>
            </a:pPr>
            <a:r>
              <a:rPr lang="nl-NL" sz="2800" dirty="0">
                <a:ea typeface="ＭＳ Ｐゴシック" pitchFamily="34" charset="-128"/>
              </a:rPr>
              <a:t>Het is voor iedereen duidelijk dat een koning door God aan het hoofd van zijn onderdanen is geplaatst om hen te beschermen tegen alle onrecht, leed en geweld. God heeft immers de onderdanen niet geschapen ten behoeve van de vorst, om hem in alles wat hij beveelt als slaven te dienen. Integendeel de vorst is er voor zijn onderdanen. Zonder hen zou hij geen vorst zijn. Hij is er om rechtvaardig en billijk te regeren, te verdedigen en lief te hebben als een vader zijn kinderen. Hij zal hen met inzet van zijn leven verdedigen.</a:t>
            </a:r>
          </a:p>
          <a:p>
            <a:endParaRPr lang="nl-NL" dirty="0"/>
          </a:p>
        </p:txBody>
      </p:sp>
    </p:spTree>
    <p:extLst>
      <p:ext uri="{BB962C8B-B14F-4D97-AF65-F5344CB8AC3E}">
        <p14:creationId xmlns:p14="http://schemas.microsoft.com/office/powerpoint/2010/main" val="1671821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Plakkaat van </a:t>
            </a:r>
            <a:r>
              <a:rPr lang="nl-NL" dirty="0" err="1"/>
              <a:t>Verlatinghe</a:t>
            </a:r>
            <a:r>
              <a:rPr lang="nl-NL" dirty="0"/>
              <a:t> 26 juli 1581</a:t>
            </a:r>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18</a:t>
            </a:fld>
            <a:endParaRPr lang="nl-NL"/>
          </a:p>
        </p:txBody>
      </p:sp>
      <p:sp>
        <p:nvSpPr>
          <p:cNvPr id="4" name="Tijdelijke aanduiding voor inhoud 3"/>
          <p:cNvSpPr>
            <a:spLocks noGrp="1"/>
          </p:cNvSpPr>
          <p:nvPr>
            <p:ph sz="quarter" idx="1"/>
          </p:nvPr>
        </p:nvSpPr>
        <p:spPr>
          <a:xfrm>
            <a:off x="301752" y="1527048"/>
            <a:ext cx="8503920" cy="4710264"/>
          </a:xfrm>
        </p:spPr>
        <p:txBody>
          <a:bodyPr>
            <a:normAutofit fontScale="85000" lnSpcReduction="20000"/>
          </a:bodyPr>
          <a:lstStyle/>
          <a:p>
            <a:pPr>
              <a:lnSpc>
                <a:spcPct val="80000"/>
              </a:lnSpc>
            </a:pPr>
            <a:r>
              <a:rPr lang="nl-NL" sz="2800" dirty="0" smtClean="0">
                <a:ea typeface="ＭＳ Ｐゴシック" pitchFamily="34" charset="-128"/>
              </a:rPr>
              <a:t>Wanneer </a:t>
            </a:r>
            <a:r>
              <a:rPr lang="nl-NL" sz="2800" dirty="0">
                <a:ea typeface="ＭＳ Ｐゴシック" pitchFamily="34" charset="-128"/>
              </a:rPr>
              <a:t>hij dat niet doet, maar in plaats van zijn onderdanen te beschermen hen onderdrukt, hen overmatig belast en berooft van hun vrijheid, privileges en oude gewoonterechten, over hen wil heersen als over slaven, moet zo iemand niet als een vorst, maar als een tiran beschouwd worden. De onderdanen hebben dan het recht om hem niet langer als vorst te erkennen, maar hem af te zetten en in zijn plaats een ander soeverein te kiezen om hen te beschermen. Dat zou niet verkeerd zijn. </a:t>
            </a:r>
            <a:endParaRPr lang="nl-NL" sz="2800" dirty="0" smtClean="0">
              <a:ea typeface="ＭＳ Ｐゴシック" pitchFamily="34" charset="-128"/>
            </a:endParaRPr>
          </a:p>
          <a:p>
            <a:pPr>
              <a:lnSpc>
                <a:spcPct val="80000"/>
              </a:lnSpc>
            </a:pPr>
            <a:endParaRPr lang="nl-NL" sz="2800" dirty="0">
              <a:ea typeface="ＭＳ Ｐゴシック" pitchFamily="34" charset="-128"/>
            </a:endParaRPr>
          </a:p>
          <a:p>
            <a:pPr>
              <a:lnSpc>
                <a:spcPct val="80000"/>
              </a:lnSpc>
            </a:pPr>
            <a:r>
              <a:rPr lang="nl-NL" sz="2800" dirty="0">
                <a:ea typeface="ＭＳ Ｐゴシック" pitchFamily="34" charset="-128"/>
              </a:rPr>
              <a:t>Zo moet het ook in de Nederlanden gebeuren, die altijd geregeerd werden volgens de eed die de vorst bij aanvaarding van zijn regering aflegde, in overeenstemming met de privileges en gewoonterechten. Daarom maken wij bekend dat wij, door de uiterste nood gedwongen, na onderling overleg en met algemene stemmen de koning van Spanje vervallen verklaren van zijn heerschappij, jurisdictie en erfelijke aanspraken op deze landen.</a:t>
            </a:r>
          </a:p>
          <a:p>
            <a:endParaRPr lang="nl-NL" dirty="0"/>
          </a:p>
        </p:txBody>
      </p:sp>
    </p:spTree>
    <p:extLst>
      <p:ext uri="{BB962C8B-B14F-4D97-AF65-F5344CB8AC3E}">
        <p14:creationId xmlns:p14="http://schemas.microsoft.com/office/powerpoint/2010/main" val="3665379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route van de Armada 1588</a:t>
            </a:r>
            <a:endParaRPr lang="nl-NL" dirty="0"/>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19</a:t>
            </a:fld>
            <a:endParaRPr lang="nl-NL"/>
          </a:p>
        </p:txBody>
      </p:sp>
      <p:sp>
        <p:nvSpPr>
          <p:cNvPr id="4" name="Tijdelijke aanduiding voor inhoud 3"/>
          <p:cNvSpPr>
            <a:spLocks noGrp="1"/>
          </p:cNvSpPr>
          <p:nvPr>
            <p:ph sz="quarter" idx="1"/>
          </p:nvPr>
        </p:nvSpPr>
        <p:spPr/>
        <p:txBody>
          <a:bodyPr/>
          <a:lstStyle/>
          <a:p>
            <a:endParaRPr lang="nl-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412775"/>
            <a:ext cx="2880320" cy="524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84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3830" name="Picture 38" descr="scaled"/>
          <p:cNvPicPr>
            <a:picLocks noChangeAspect="1" noChangeArrowheads="1"/>
          </p:cNvPicPr>
          <p:nvPr/>
        </p:nvPicPr>
        <p:blipFill>
          <a:blip r:embed="rId2">
            <a:extLst>
              <a:ext uri="{28A0092B-C50C-407E-A947-70E740481C1C}">
                <a14:useLocalDpi xmlns:a14="http://schemas.microsoft.com/office/drawing/2010/main" val="0"/>
              </a:ext>
            </a:extLst>
          </a:blip>
          <a:srcRect l="2760" t="4283" r="2760" b="5904"/>
          <a:stretch>
            <a:fillRect/>
          </a:stretch>
        </p:blipFill>
        <p:spPr bwMode="auto">
          <a:xfrm>
            <a:off x="1692275" y="1412875"/>
            <a:ext cx="575945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43" descr="File:Anthonis Mor - Portrait of the Philip II, King of Spain - WGA16176.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1052513"/>
            <a:ext cx="395605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31" name="AutoShape 39"/>
          <p:cNvSpPr>
            <a:spLocks noChangeArrowheads="1"/>
          </p:cNvSpPr>
          <p:nvPr/>
        </p:nvSpPr>
        <p:spPr bwMode="auto">
          <a:xfrm>
            <a:off x="323850" y="260350"/>
            <a:ext cx="1871663" cy="1800225"/>
          </a:xfrm>
          <a:prstGeom prst="wedgeRectCallout">
            <a:avLst>
              <a:gd name="adj1" fmla="val 66032"/>
              <a:gd name="adj2" fmla="val 32097"/>
            </a:avLst>
          </a:prstGeom>
          <a:solidFill>
            <a:schemeClr val="accent3">
              <a:lumMod val="40000"/>
              <a:lumOff val="60000"/>
            </a:schemeClr>
          </a:solidFill>
          <a:ln w="9525">
            <a:solidFill>
              <a:schemeClr val="bg2"/>
            </a:solidFill>
            <a:miter lim="800000"/>
            <a:headEnd/>
            <a:tailEnd/>
          </a:ln>
          <a:effectLst/>
        </p:spPr>
        <p:txBody>
          <a:bodyPr/>
          <a:lstStyle/>
          <a:p>
            <a:r>
              <a:rPr lang="nl-NL" dirty="0"/>
              <a:t>In 1555 deed Karel V afstand van de troon en werd hij opgevolgd door Filips II</a:t>
            </a:r>
          </a:p>
        </p:txBody>
      </p:sp>
      <p:sp>
        <p:nvSpPr>
          <p:cNvPr id="33836" name="AutoShape 44"/>
          <p:cNvSpPr>
            <a:spLocks noChangeArrowheads="1"/>
          </p:cNvSpPr>
          <p:nvPr/>
        </p:nvSpPr>
        <p:spPr bwMode="auto">
          <a:xfrm>
            <a:off x="323850" y="2205038"/>
            <a:ext cx="1871663" cy="1008062"/>
          </a:xfrm>
          <a:prstGeom prst="wedgeRectCallout">
            <a:avLst>
              <a:gd name="adj1" fmla="val 68574"/>
              <a:gd name="adj2" fmla="val 36931"/>
            </a:avLst>
          </a:prstGeom>
          <a:solidFill>
            <a:schemeClr val="accent3">
              <a:lumMod val="40000"/>
              <a:lumOff val="60000"/>
            </a:schemeClr>
          </a:solidFill>
          <a:ln w="9525">
            <a:solidFill>
              <a:schemeClr val="bg2"/>
            </a:solidFill>
            <a:miter lim="800000"/>
            <a:headEnd/>
            <a:tailEnd/>
          </a:ln>
          <a:effectLst/>
        </p:spPr>
        <p:txBody>
          <a:bodyPr/>
          <a:lstStyle/>
          <a:p>
            <a:r>
              <a:rPr lang="nl-NL" dirty="0"/>
              <a:t>Filips II was streng katholiek opgevoed</a:t>
            </a:r>
          </a:p>
        </p:txBody>
      </p:sp>
      <p:sp>
        <p:nvSpPr>
          <p:cNvPr id="33837" name="AutoShape 45"/>
          <p:cNvSpPr>
            <a:spLocks noChangeArrowheads="1"/>
          </p:cNvSpPr>
          <p:nvPr/>
        </p:nvSpPr>
        <p:spPr bwMode="auto">
          <a:xfrm>
            <a:off x="323850" y="3357563"/>
            <a:ext cx="1871663" cy="2663825"/>
          </a:xfrm>
          <a:prstGeom prst="wedgeRectCallout">
            <a:avLst>
              <a:gd name="adj1" fmla="val 67301"/>
              <a:gd name="adj2" fmla="val 33491"/>
            </a:avLst>
          </a:prstGeom>
          <a:solidFill>
            <a:schemeClr val="accent3">
              <a:lumMod val="40000"/>
              <a:lumOff val="60000"/>
            </a:schemeClr>
          </a:solidFill>
          <a:ln w="9525">
            <a:solidFill>
              <a:schemeClr val="bg2"/>
            </a:solidFill>
            <a:miter lim="800000"/>
            <a:headEnd/>
            <a:tailEnd/>
          </a:ln>
          <a:effectLst/>
        </p:spPr>
        <p:txBody>
          <a:bodyPr/>
          <a:lstStyle/>
          <a:p>
            <a:r>
              <a:rPr lang="nl-NL" dirty="0"/>
              <a:t>In1559 vertrok hij naar Madrid en liet het bestuur van de Nederlanden over aan zijn halfzus Margaretha van Parma</a:t>
            </a:r>
          </a:p>
        </p:txBody>
      </p:sp>
      <p:pic>
        <p:nvPicPr>
          <p:cNvPr id="33839" name="Picture 47" descr="File:MargarethevonParma0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404813"/>
            <a:ext cx="40195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32440" y="6197276"/>
            <a:ext cx="432048" cy="43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954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831"/>
                                        </p:tgtEl>
                                        <p:attrNameLst>
                                          <p:attrName>style.visibility</p:attrName>
                                        </p:attrNameLst>
                                      </p:cBhvr>
                                      <p:to>
                                        <p:strVal val="visible"/>
                                      </p:to>
                                    </p:set>
                                    <p:animEffect transition="in" filter="fade">
                                      <p:cBhvr>
                                        <p:cTn id="7" dur="2000"/>
                                        <p:tgtEl>
                                          <p:spTgt spid="338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33830"/>
                                        </p:tgtEl>
                                      </p:cBhvr>
                                    </p:animEffect>
                                    <p:set>
                                      <p:cBhvr>
                                        <p:cTn id="12" dur="1" fill="hold">
                                          <p:stCondLst>
                                            <p:cond delay="1999"/>
                                          </p:stCondLst>
                                        </p:cTn>
                                        <p:tgtEl>
                                          <p:spTgt spid="3383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3835"/>
                                        </p:tgtEl>
                                        <p:attrNameLst>
                                          <p:attrName>style.visibility</p:attrName>
                                        </p:attrNameLst>
                                      </p:cBhvr>
                                      <p:to>
                                        <p:strVal val="visible"/>
                                      </p:to>
                                    </p:set>
                                    <p:animEffect transition="in" filter="fade">
                                      <p:cBhvr>
                                        <p:cTn id="15" dur="2000"/>
                                        <p:tgtEl>
                                          <p:spTgt spid="338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836"/>
                                        </p:tgtEl>
                                        <p:attrNameLst>
                                          <p:attrName>style.visibility</p:attrName>
                                        </p:attrNameLst>
                                      </p:cBhvr>
                                      <p:to>
                                        <p:strVal val="visible"/>
                                      </p:to>
                                    </p:set>
                                    <p:animEffect transition="in" filter="fade">
                                      <p:cBhvr>
                                        <p:cTn id="18" dur="2000"/>
                                        <p:tgtEl>
                                          <p:spTgt spid="338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2000"/>
                                        <p:tgtEl>
                                          <p:spTgt spid="33835"/>
                                        </p:tgtEl>
                                      </p:cBhvr>
                                    </p:animEffect>
                                    <p:set>
                                      <p:cBhvr>
                                        <p:cTn id="23" dur="1" fill="hold">
                                          <p:stCondLst>
                                            <p:cond delay="1999"/>
                                          </p:stCondLst>
                                        </p:cTn>
                                        <p:tgtEl>
                                          <p:spTgt spid="3383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3839"/>
                                        </p:tgtEl>
                                        <p:attrNameLst>
                                          <p:attrName>style.visibility</p:attrName>
                                        </p:attrNameLst>
                                      </p:cBhvr>
                                      <p:to>
                                        <p:strVal val="visible"/>
                                      </p:to>
                                    </p:set>
                                    <p:animEffect transition="in" filter="fade">
                                      <p:cBhvr>
                                        <p:cTn id="26" dur="2000"/>
                                        <p:tgtEl>
                                          <p:spTgt spid="338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837"/>
                                        </p:tgtEl>
                                        <p:attrNameLst>
                                          <p:attrName>style.visibility</p:attrName>
                                        </p:attrNameLst>
                                      </p:cBhvr>
                                      <p:to>
                                        <p:strVal val="visible"/>
                                      </p:to>
                                    </p:set>
                                    <p:animEffect transition="in" filter="fade">
                                      <p:cBhvr>
                                        <p:cTn id="29" dur="2000"/>
                                        <p:tgtEl>
                                          <p:spTgt spid="33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1" grpId="0" animBg="1"/>
      <p:bldP spid="33836" grpId="0" animBg="1"/>
      <p:bldP spid="338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Wachthuisje om te waarschuwen voor de Armada</a:t>
            </a:r>
            <a:endParaRPr lang="nl-NL" dirty="0"/>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20</a:t>
            </a:fld>
            <a:endParaRPr lang="nl-NL"/>
          </a:p>
        </p:txBody>
      </p:sp>
      <p:sp>
        <p:nvSpPr>
          <p:cNvPr id="4" name="Tijdelijke aanduiding voor inhoud 3"/>
          <p:cNvSpPr>
            <a:spLocks noGrp="1"/>
          </p:cNvSpPr>
          <p:nvPr>
            <p:ph sz="quarter" idx="1"/>
          </p:nvPr>
        </p:nvSpPr>
        <p:spPr/>
        <p:txBody>
          <a:bodyPr/>
          <a:lstStyle/>
          <a:p>
            <a:endParaRPr lang="nl-NL"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700808"/>
            <a:ext cx="7488832" cy="4974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767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Armada 1588</a:t>
            </a:r>
            <a:endParaRPr lang="nl-NL" dirty="0"/>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21</a:t>
            </a:fld>
            <a:endParaRPr lang="nl-NL"/>
          </a:p>
        </p:txBody>
      </p:sp>
      <p:sp>
        <p:nvSpPr>
          <p:cNvPr id="4" name="Tijdelijke aanduiding voor inhoud 3"/>
          <p:cNvSpPr>
            <a:spLocks noGrp="1"/>
          </p:cNvSpPr>
          <p:nvPr>
            <p:ph sz="quarter" idx="1"/>
          </p:nvPr>
        </p:nvSpPr>
        <p:spPr/>
        <p:txBody>
          <a:bodyPr/>
          <a:lstStyle/>
          <a:p>
            <a:endParaRPr lang="nl-NL"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1700808"/>
            <a:ext cx="6286102" cy="4918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135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Armada 1588</a:t>
            </a:r>
            <a:endParaRPr lang="nl-NL" dirty="0"/>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22</a:t>
            </a:fld>
            <a:endParaRPr lang="nl-NL"/>
          </a:p>
        </p:txBody>
      </p:sp>
      <p:pic>
        <p:nvPicPr>
          <p:cNvPr id="5" name="Tijdelijke aanduiding voor inhoud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611560" y="2204864"/>
            <a:ext cx="8136733" cy="3295377"/>
          </a:xfr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618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Armada</a:t>
            </a:r>
            <a:endParaRPr lang="nl-NL" dirty="0"/>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23</a:t>
            </a:fld>
            <a:endParaRPr lang="nl-NL"/>
          </a:p>
        </p:txBody>
      </p:sp>
      <p:pic>
        <p:nvPicPr>
          <p:cNvPr id="5" name="Tijdelijke aanduiding voor inhoud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337094" y="1700808"/>
            <a:ext cx="6469811" cy="4572000"/>
          </a:xfr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028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Armada 1588</a:t>
            </a:r>
            <a:endParaRPr lang="nl-NL" dirty="0"/>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24</a:t>
            </a:fld>
            <a:endParaRPr lang="nl-NL"/>
          </a:p>
        </p:txBody>
      </p:sp>
      <p:sp>
        <p:nvSpPr>
          <p:cNvPr id="4" name="Tijdelijke aanduiding voor inhoud 3"/>
          <p:cNvSpPr>
            <a:spLocks noGrp="1"/>
          </p:cNvSpPr>
          <p:nvPr>
            <p:ph sz="quarter" idx="1"/>
          </p:nvPr>
        </p:nvSpPr>
        <p:spPr/>
        <p:txBody>
          <a:bodyPr/>
          <a:lstStyle/>
          <a:p>
            <a:endParaRPr lang="nl-NL"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535503"/>
            <a:ext cx="6595492" cy="5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066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De Armada 1588</a:t>
            </a:r>
            <a:endParaRPr lang="nl-NL"/>
          </a:p>
        </p:txBody>
      </p:sp>
      <p:sp>
        <p:nvSpPr>
          <p:cNvPr id="3" name="Tijdelijke aanduiding voor dianummer 2"/>
          <p:cNvSpPr>
            <a:spLocks noGrp="1"/>
          </p:cNvSpPr>
          <p:nvPr>
            <p:ph type="sldNum" sz="quarter" idx="12"/>
          </p:nvPr>
        </p:nvSpPr>
        <p:spPr/>
        <p:txBody>
          <a:bodyPr/>
          <a:lstStyle/>
          <a:p>
            <a:fld id="{99FF562F-486A-41A1-9938-60E4288BDE0B}" type="slidenum">
              <a:rPr lang="nl-NL" smtClean="0"/>
              <a:t>25</a:t>
            </a:fld>
            <a:endParaRPr lang="nl-NL"/>
          </a:p>
        </p:txBody>
      </p:sp>
      <p:sp>
        <p:nvSpPr>
          <p:cNvPr id="4" name="Tijdelijke aanduiding voor inhoud 3"/>
          <p:cNvSpPr>
            <a:spLocks noGrp="1"/>
          </p:cNvSpPr>
          <p:nvPr>
            <p:ph sz="quarter" idx="1"/>
          </p:nvPr>
        </p:nvSpPr>
        <p:spPr/>
        <p:txBody>
          <a:bodyPr/>
          <a:lstStyle/>
          <a:p>
            <a:endParaRPr lang="nl-N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614158"/>
            <a:ext cx="6336704" cy="504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307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38" descr="File:Margarethe von Parma.jpe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30588" t="2890" r="38077" b="1268"/>
          <a:stretch>
            <a:fillRect/>
          </a:stretch>
        </p:blipFill>
        <p:spPr bwMode="auto">
          <a:xfrm>
            <a:off x="0" y="0"/>
            <a:ext cx="155575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6" name="Picture 40" descr="willem"/>
          <p:cNvPicPr>
            <a:picLocks noChangeAspect="1" noChangeArrowheads="1"/>
          </p:cNvPicPr>
          <p:nvPr/>
        </p:nvPicPr>
        <p:blipFill>
          <a:blip r:embed="rId4">
            <a:extLst>
              <a:ext uri="{28A0092B-C50C-407E-A947-70E740481C1C}">
                <a14:useLocalDpi xmlns:a14="http://schemas.microsoft.com/office/drawing/2010/main" val="0"/>
              </a:ext>
            </a:extLst>
          </a:blip>
          <a:srcRect l="43222" t="2805" r="27483" b="5644"/>
          <a:stretch>
            <a:fillRect/>
          </a:stretch>
        </p:blipFill>
        <p:spPr bwMode="auto">
          <a:xfrm>
            <a:off x="7488238" y="0"/>
            <a:ext cx="1655762"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55" name="Text Box 39"/>
          <p:cNvSpPr txBox="1">
            <a:spLocks noChangeArrowheads="1"/>
          </p:cNvSpPr>
          <p:nvPr/>
        </p:nvSpPr>
        <p:spPr bwMode="auto">
          <a:xfrm>
            <a:off x="1534491" y="418084"/>
            <a:ext cx="6048375" cy="5262979"/>
          </a:xfrm>
          <a:prstGeom prst="rect">
            <a:avLst/>
          </a:prstGeom>
          <a:solidFill>
            <a:schemeClr val="accent3">
              <a:lumMod val="40000"/>
              <a:lumOff val="60000"/>
            </a:schemeClr>
          </a:solidFill>
          <a:ln>
            <a:noFill/>
          </a:ln>
          <a:effec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nl-NL" dirty="0"/>
              <a:t>Onder Margaretha van Parma groeide de onvrede in de Nederlanden</a:t>
            </a:r>
          </a:p>
          <a:p>
            <a:pPr marL="342900" indent="-342900" eaLnBrk="1" hangingPunct="1">
              <a:spcBef>
                <a:spcPct val="50000"/>
              </a:spcBef>
              <a:buFont typeface="Arial" pitchFamily="34" charset="0"/>
              <a:buChar char="•"/>
            </a:pPr>
            <a:r>
              <a:rPr lang="nl-NL" dirty="0"/>
              <a:t>Over de stijgend belastingen</a:t>
            </a:r>
          </a:p>
          <a:p>
            <a:pPr marL="342900" indent="-342900" eaLnBrk="1" hangingPunct="1">
              <a:spcBef>
                <a:spcPct val="50000"/>
              </a:spcBef>
              <a:buFont typeface="Arial" pitchFamily="34" charset="0"/>
              <a:buChar char="•"/>
            </a:pPr>
            <a:r>
              <a:rPr lang="nl-NL" dirty="0"/>
              <a:t>Over de centralisatiepolitiek</a:t>
            </a:r>
          </a:p>
          <a:p>
            <a:pPr marL="342900" indent="-342900" eaLnBrk="1" hangingPunct="1">
              <a:spcBef>
                <a:spcPct val="50000"/>
              </a:spcBef>
              <a:buFont typeface="Arial" pitchFamily="34" charset="0"/>
              <a:buChar char="•"/>
            </a:pPr>
            <a:r>
              <a:rPr lang="nl-NL" dirty="0"/>
              <a:t>Over de strenge godsdienstpolitiek</a:t>
            </a:r>
          </a:p>
          <a:p>
            <a:pPr marL="342900" indent="-342900" eaLnBrk="1" hangingPunct="1">
              <a:spcBef>
                <a:spcPct val="50000"/>
              </a:spcBef>
              <a:buFont typeface="Arial" pitchFamily="34" charset="0"/>
              <a:buChar char="•"/>
            </a:pPr>
            <a:r>
              <a:rPr lang="nl-NL" dirty="0"/>
              <a:t>Hoge edelen vonden dat er te weinig naar hen geluisterd werd</a:t>
            </a:r>
          </a:p>
          <a:p>
            <a:pPr marL="342900" indent="-342900" eaLnBrk="1" hangingPunct="1">
              <a:spcBef>
                <a:spcPct val="50000"/>
              </a:spcBef>
              <a:buFont typeface="Arial" pitchFamily="34" charset="0"/>
              <a:buChar char="•"/>
            </a:pPr>
            <a:r>
              <a:rPr lang="nl-NL" dirty="0"/>
              <a:t>Lage edelen en regenten vonden dat hun privileges werden aangetast</a:t>
            </a:r>
          </a:p>
          <a:p>
            <a:pPr marL="342900" indent="-342900" eaLnBrk="1" hangingPunct="1">
              <a:spcBef>
                <a:spcPct val="50000"/>
              </a:spcBef>
              <a:buFont typeface="Arial" pitchFamily="34" charset="0"/>
              <a:buChar char="•"/>
            </a:pPr>
            <a:r>
              <a:rPr lang="nl-NL" dirty="0" smtClean="0"/>
              <a:t>Filips </a:t>
            </a:r>
            <a:r>
              <a:rPr lang="nl-NL" dirty="0"/>
              <a:t>II gaf opdracht daar streng tegen op te treden</a:t>
            </a:r>
          </a:p>
        </p:txBody>
      </p:sp>
      <p:pic>
        <p:nvPicPr>
          <p:cNvPr id="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88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4855">
                                            <p:txEl>
                                              <p:pRg st="0" end="0"/>
                                            </p:txEl>
                                          </p:spTgt>
                                        </p:tgtEl>
                                        <p:attrNameLst>
                                          <p:attrName>style.visibility</p:attrName>
                                        </p:attrNameLst>
                                      </p:cBhvr>
                                      <p:to>
                                        <p:strVal val="visible"/>
                                      </p:to>
                                    </p:set>
                                    <p:animEffect transition="in" filter="fade">
                                      <p:cBhvr>
                                        <p:cTn id="7" dur="2000"/>
                                        <p:tgtEl>
                                          <p:spTgt spid="348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34855">
                                            <p:txEl>
                                              <p:pRg st="1" end="1"/>
                                            </p:txEl>
                                          </p:spTgt>
                                        </p:tgtEl>
                                        <p:attrNameLst>
                                          <p:attrName>style.visibility</p:attrName>
                                        </p:attrNameLst>
                                      </p:cBhvr>
                                      <p:to>
                                        <p:strVal val="visible"/>
                                      </p:to>
                                    </p:set>
                                    <p:anim calcmode="lin" valueType="num">
                                      <p:cBhvr additive="base">
                                        <p:cTn id="12" dur="500" fill="hold"/>
                                        <p:tgtEl>
                                          <p:spTgt spid="3485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48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34855">
                                            <p:txEl>
                                              <p:pRg st="2" end="2"/>
                                            </p:txEl>
                                          </p:spTgt>
                                        </p:tgtEl>
                                        <p:attrNameLst>
                                          <p:attrName>style.visibility</p:attrName>
                                        </p:attrNameLst>
                                      </p:cBhvr>
                                      <p:to>
                                        <p:strVal val="visible"/>
                                      </p:to>
                                    </p:set>
                                    <p:anim calcmode="lin" valueType="num">
                                      <p:cBhvr additive="base">
                                        <p:cTn id="18" dur="500" fill="hold"/>
                                        <p:tgtEl>
                                          <p:spTgt spid="34855">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48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34855">
                                            <p:txEl>
                                              <p:pRg st="3" end="3"/>
                                            </p:txEl>
                                          </p:spTgt>
                                        </p:tgtEl>
                                        <p:attrNameLst>
                                          <p:attrName>style.visibility</p:attrName>
                                        </p:attrNameLst>
                                      </p:cBhvr>
                                      <p:to>
                                        <p:strVal val="visible"/>
                                      </p:to>
                                    </p:set>
                                    <p:anim calcmode="lin" valueType="num">
                                      <p:cBhvr additive="base">
                                        <p:cTn id="24" dur="500" fill="hold"/>
                                        <p:tgtEl>
                                          <p:spTgt spid="34855">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48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34855">
                                            <p:txEl>
                                              <p:pRg st="4" end="4"/>
                                            </p:txEl>
                                          </p:spTgt>
                                        </p:tgtEl>
                                        <p:attrNameLst>
                                          <p:attrName>style.visibility</p:attrName>
                                        </p:attrNameLst>
                                      </p:cBhvr>
                                      <p:to>
                                        <p:strVal val="visible"/>
                                      </p:to>
                                    </p:set>
                                    <p:anim calcmode="lin" valueType="num">
                                      <p:cBhvr additive="base">
                                        <p:cTn id="30" dur="500" fill="hold"/>
                                        <p:tgtEl>
                                          <p:spTgt spid="34855">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4855">
                                            <p:txEl>
                                              <p:pRg st="4" end="4"/>
                                            </p:txEl>
                                          </p:spTgt>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34856"/>
                                        </p:tgtEl>
                                        <p:attrNameLst>
                                          <p:attrName>style.visibility</p:attrName>
                                        </p:attrNameLst>
                                      </p:cBhvr>
                                      <p:to>
                                        <p:strVal val="visible"/>
                                      </p:to>
                                    </p:set>
                                    <p:animEffect transition="in" filter="fade">
                                      <p:cBhvr>
                                        <p:cTn id="34" dur="2000"/>
                                        <p:tgtEl>
                                          <p:spTgt spid="3485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nodeType="clickEffect">
                                  <p:stCondLst>
                                    <p:cond delay="0"/>
                                  </p:stCondLst>
                                  <p:childTnLst>
                                    <p:set>
                                      <p:cBhvr>
                                        <p:cTn id="38" dur="1" fill="hold">
                                          <p:stCondLst>
                                            <p:cond delay="0"/>
                                          </p:stCondLst>
                                        </p:cTn>
                                        <p:tgtEl>
                                          <p:spTgt spid="34855">
                                            <p:txEl>
                                              <p:pRg st="5" end="5"/>
                                            </p:txEl>
                                          </p:spTgt>
                                        </p:tgtEl>
                                        <p:attrNameLst>
                                          <p:attrName>style.visibility</p:attrName>
                                        </p:attrNameLst>
                                      </p:cBhvr>
                                      <p:to>
                                        <p:strVal val="visible"/>
                                      </p:to>
                                    </p:set>
                                    <p:anim calcmode="lin" valueType="num">
                                      <p:cBhvr additive="base">
                                        <p:cTn id="39" dur="500" fill="hold"/>
                                        <p:tgtEl>
                                          <p:spTgt spid="34855">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485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34855">
                                            <p:txEl>
                                              <p:pRg st="6" end="6"/>
                                            </p:txEl>
                                          </p:spTgt>
                                        </p:tgtEl>
                                        <p:attrNameLst>
                                          <p:attrName>style.visibility</p:attrName>
                                        </p:attrNameLst>
                                      </p:cBhvr>
                                      <p:to>
                                        <p:strVal val="visible"/>
                                      </p:to>
                                    </p:set>
                                    <p:anim calcmode="lin" valueType="num">
                                      <p:cBhvr additive="base">
                                        <p:cTn id="45" dur="500" fill="hold"/>
                                        <p:tgtEl>
                                          <p:spTgt spid="34855">
                                            <p:txEl>
                                              <p:pRg st="6" end="6"/>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485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5878" name="Picture 38" descr="Bestand:Frans Hogenberg - Aanbieding van het Smeekschrift van de edele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1190" t="1605" r="1666" b="3421"/>
          <a:stretch>
            <a:fillRect/>
          </a:stretch>
        </p:blipFill>
        <p:spPr bwMode="auto">
          <a:xfrm>
            <a:off x="1619250" y="1196975"/>
            <a:ext cx="58324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2" name="Picture 42" descr="eedverb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196975"/>
            <a:ext cx="6265863"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9" name="AutoShape 39"/>
          <p:cNvSpPr>
            <a:spLocks noChangeArrowheads="1"/>
          </p:cNvSpPr>
          <p:nvPr/>
        </p:nvSpPr>
        <p:spPr bwMode="auto">
          <a:xfrm>
            <a:off x="250825" y="908050"/>
            <a:ext cx="2089150" cy="2016125"/>
          </a:xfrm>
          <a:prstGeom prst="wedgeRectCallout">
            <a:avLst>
              <a:gd name="adj1" fmla="val 63222"/>
              <a:gd name="adj2" fmla="val 34014"/>
            </a:avLst>
          </a:prstGeom>
          <a:solidFill>
            <a:schemeClr val="accent3">
              <a:lumMod val="40000"/>
              <a:lumOff val="60000"/>
            </a:schemeClr>
          </a:solidFill>
          <a:ln w="9525">
            <a:solidFill>
              <a:schemeClr val="bg2"/>
            </a:solidFill>
            <a:miter lim="800000"/>
            <a:headEnd/>
            <a:tailEnd/>
          </a:ln>
          <a:effectLst/>
        </p:spPr>
        <p:txBody>
          <a:bodyPr/>
          <a:lstStyle/>
          <a:p>
            <a:r>
              <a:rPr lang="nl-NL" dirty="0"/>
              <a:t>In 1566 trokken honderden edelen naar Brussel om verzachting van de geloofsvervolging te vragen</a:t>
            </a:r>
          </a:p>
        </p:txBody>
      </p:sp>
      <p:sp>
        <p:nvSpPr>
          <p:cNvPr id="35880" name="AutoShape 40"/>
          <p:cNvSpPr>
            <a:spLocks noChangeArrowheads="1"/>
          </p:cNvSpPr>
          <p:nvPr/>
        </p:nvSpPr>
        <p:spPr bwMode="auto">
          <a:xfrm>
            <a:off x="250825" y="3068638"/>
            <a:ext cx="2089150" cy="2592387"/>
          </a:xfrm>
          <a:prstGeom prst="wedgeRectCallout">
            <a:avLst>
              <a:gd name="adj1" fmla="val 63222"/>
              <a:gd name="adj2" fmla="val -33343"/>
            </a:avLst>
          </a:prstGeom>
          <a:solidFill>
            <a:schemeClr val="accent3">
              <a:lumMod val="40000"/>
              <a:lumOff val="60000"/>
            </a:schemeClr>
          </a:solidFill>
          <a:ln w="9525">
            <a:solidFill>
              <a:schemeClr val="bg2"/>
            </a:solidFill>
            <a:miter lim="800000"/>
            <a:headEnd/>
            <a:tailEnd/>
          </a:ln>
          <a:effectLst/>
        </p:spPr>
        <p:txBody>
          <a:bodyPr/>
          <a:lstStyle/>
          <a:p>
            <a:r>
              <a:rPr lang="nl-NL" dirty="0"/>
              <a:t>Ze overhandigden Margaretha een smeekschrift waarin stond dat de rust alleen zou worden hersteld als de kettervervolgingen werden gematigd</a:t>
            </a:r>
          </a:p>
        </p:txBody>
      </p:sp>
      <p:sp>
        <p:nvSpPr>
          <p:cNvPr id="35883" name="AutoShape 43"/>
          <p:cNvSpPr>
            <a:spLocks noChangeArrowheads="1"/>
          </p:cNvSpPr>
          <p:nvPr/>
        </p:nvSpPr>
        <p:spPr bwMode="auto">
          <a:xfrm>
            <a:off x="3132138" y="620713"/>
            <a:ext cx="1800225" cy="1008062"/>
          </a:xfrm>
          <a:prstGeom prst="wedgeEllipseCallout">
            <a:avLst>
              <a:gd name="adj1" fmla="val -47796"/>
              <a:gd name="adj2" fmla="val 84329"/>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NL"/>
              <a:t>Stelletje bedelaars</a:t>
            </a:r>
          </a:p>
        </p:txBody>
      </p:sp>
      <p:sp>
        <p:nvSpPr>
          <p:cNvPr id="35884" name="AutoShape 44"/>
          <p:cNvSpPr>
            <a:spLocks noChangeArrowheads="1"/>
          </p:cNvSpPr>
          <p:nvPr/>
        </p:nvSpPr>
        <p:spPr bwMode="auto">
          <a:xfrm>
            <a:off x="6877050" y="2133600"/>
            <a:ext cx="2089150" cy="1223963"/>
          </a:xfrm>
          <a:prstGeom prst="wedgeRectCallout">
            <a:avLst>
              <a:gd name="adj1" fmla="val -66792"/>
              <a:gd name="adj2" fmla="val 11866"/>
            </a:avLst>
          </a:prstGeom>
          <a:solidFill>
            <a:schemeClr val="accent3">
              <a:lumMod val="40000"/>
              <a:lumOff val="60000"/>
            </a:schemeClr>
          </a:solidFill>
          <a:ln w="9525">
            <a:solidFill>
              <a:schemeClr val="bg2"/>
            </a:solidFill>
            <a:miter lim="800000"/>
            <a:headEnd/>
            <a:tailEnd/>
          </a:ln>
          <a:effectLst/>
        </p:spPr>
        <p:txBody>
          <a:bodyPr/>
          <a:lstStyle/>
          <a:p>
            <a:r>
              <a:rPr lang="nl-NL" dirty="0"/>
              <a:t>Diezelfde zomer kwam de onvrede echter tot uitbarsting</a:t>
            </a:r>
          </a:p>
        </p:txBody>
      </p:sp>
      <p:pic>
        <p:nvPicPr>
          <p:cNvPr id="4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73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879"/>
                                        </p:tgtEl>
                                        <p:attrNameLst>
                                          <p:attrName>style.visibility</p:attrName>
                                        </p:attrNameLst>
                                      </p:cBhvr>
                                      <p:to>
                                        <p:strVal val="visible"/>
                                      </p:to>
                                    </p:set>
                                    <p:animEffect transition="in" filter="fade">
                                      <p:cBhvr>
                                        <p:cTn id="7" dur="2000"/>
                                        <p:tgtEl>
                                          <p:spTgt spid="358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882"/>
                                        </p:tgtEl>
                                        <p:attrNameLst>
                                          <p:attrName>style.visibility</p:attrName>
                                        </p:attrNameLst>
                                      </p:cBhvr>
                                      <p:to>
                                        <p:strVal val="visible"/>
                                      </p:to>
                                    </p:set>
                                    <p:animEffect transition="in" filter="fade">
                                      <p:cBhvr>
                                        <p:cTn id="12" dur="2000"/>
                                        <p:tgtEl>
                                          <p:spTgt spid="35882"/>
                                        </p:tgtEl>
                                      </p:cBhvr>
                                    </p:animEffect>
                                  </p:childTnLst>
                                </p:cTn>
                              </p:par>
                              <p:par>
                                <p:cTn id="13" presetID="10" presetClass="exit" presetSubtype="0" fill="hold" nodeType="withEffect">
                                  <p:stCondLst>
                                    <p:cond delay="0"/>
                                  </p:stCondLst>
                                  <p:childTnLst>
                                    <p:animEffect transition="out" filter="fade">
                                      <p:cBhvr>
                                        <p:cTn id="14" dur="2000"/>
                                        <p:tgtEl>
                                          <p:spTgt spid="35878"/>
                                        </p:tgtEl>
                                      </p:cBhvr>
                                    </p:animEffect>
                                    <p:set>
                                      <p:cBhvr>
                                        <p:cTn id="15" dur="1" fill="hold">
                                          <p:stCondLst>
                                            <p:cond delay="1999"/>
                                          </p:stCondLst>
                                        </p:cTn>
                                        <p:tgtEl>
                                          <p:spTgt spid="3587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35880"/>
                                        </p:tgtEl>
                                        <p:attrNameLst>
                                          <p:attrName>style.visibility</p:attrName>
                                        </p:attrNameLst>
                                      </p:cBhvr>
                                      <p:to>
                                        <p:strVal val="visible"/>
                                      </p:to>
                                    </p:set>
                                    <p:animEffect transition="in" filter="fade">
                                      <p:cBhvr>
                                        <p:cTn id="18" dur="2000"/>
                                        <p:tgtEl>
                                          <p:spTgt spid="35880"/>
                                        </p:tgtEl>
                                      </p:cBhvr>
                                    </p:animEffect>
                                  </p:childTnLst>
                                </p:cTn>
                              </p:par>
                            </p:childTnLst>
                          </p:cTn>
                        </p:par>
                        <p:par>
                          <p:cTn id="19" fill="hold" nodeType="afterGroup">
                            <p:stCondLst>
                              <p:cond delay="2000"/>
                            </p:stCondLst>
                            <p:childTnLst>
                              <p:par>
                                <p:cTn id="20" presetID="53" presetClass="entr" presetSubtype="0" fill="hold" grpId="0" nodeType="afterEffect">
                                  <p:stCondLst>
                                    <p:cond delay="0"/>
                                  </p:stCondLst>
                                  <p:childTnLst>
                                    <p:set>
                                      <p:cBhvr>
                                        <p:cTn id="21" dur="1" fill="hold">
                                          <p:stCondLst>
                                            <p:cond delay="0"/>
                                          </p:stCondLst>
                                        </p:cTn>
                                        <p:tgtEl>
                                          <p:spTgt spid="35883"/>
                                        </p:tgtEl>
                                        <p:attrNameLst>
                                          <p:attrName>style.visibility</p:attrName>
                                        </p:attrNameLst>
                                      </p:cBhvr>
                                      <p:to>
                                        <p:strVal val="visible"/>
                                      </p:to>
                                    </p:set>
                                    <p:anim calcmode="lin" valueType="num">
                                      <p:cBhvr>
                                        <p:cTn id="22" dur="3000" fill="hold"/>
                                        <p:tgtEl>
                                          <p:spTgt spid="35883"/>
                                        </p:tgtEl>
                                        <p:attrNameLst>
                                          <p:attrName>ppt_w</p:attrName>
                                        </p:attrNameLst>
                                      </p:cBhvr>
                                      <p:tavLst>
                                        <p:tav tm="0">
                                          <p:val>
                                            <p:fltVal val="0"/>
                                          </p:val>
                                        </p:tav>
                                        <p:tav tm="100000">
                                          <p:val>
                                            <p:strVal val="#ppt_w"/>
                                          </p:val>
                                        </p:tav>
                                      </p:tavLst>
                                    </p:anim>
                                    <p:anim calcmode="lin" valueType="num">
                                      <p:cBhvr>
                                        <p:cTn id="23" dur="3000" fill="hold"/>
                                        <p:tgtEl>
                                          <p:spTgt spid="35883"/>
                                        </p:tgtEl>
                                        <p:attrNameLst>
                                          <p:attrName>ppt_h</p:attrName>
                                        </p:attrNameLst>
                                      </p:cBhvr>
                                      <p:tavLst>
                                        <p:tav tm="0">
                                          <p:val>
                                            <p:fltVal val="0"/>
                                          </p:val>
                                        </p:tav>
                                        <p:tav tm="100000">
                                          <p:val>
                                            <p:strVal val="#ppt_h"/>
                                          </p:val>
                                        </p:tav>
                                      </p:tavLst>
                                    </p:anim>
                                    <p:animEffect transition="in" filter="fade">
                                      <p:cBhvr>
                                        <p:cTn id="24" dur="3000"/>
                                        <p:tgtEl>
                                          <p:spTgt spid="35883"/>
                                        </p:tgtEl>
                                      </p:cBhvr>
                                    </p:animEffect>
                                  </p:childTnLst>
                                </p:cTn>
                              </p:par>
                              <p:par>
                                <p:cTn id="25" presetID="53" presetClass="exit" presetSubtype="0" fill="hold" grpId="1" nodeType="withEffect">
                                  <p:stCondLst>
                                    <p:cond delay="0"/>
                                  </p:stCondLst>
                                  <p:childTnLst>
                                    <p:anim calcmode="lin" valueType="num">
                                      <p:cBhvr>
                                        <p:cTn id="26" dur="5000"/>
                                        <p:tgtEl>
                                          <p:spTgt spid="35883"/>
                                        </p:tgtEl>
                                        <p:attrNameLst>
                                          <p:attrName>ppt_w</p:attrName>
                                        </p:attrNameLst>
                                      </p:cBhvr>
                                      <p:tavLst>
                                        <p:tav tm="0">
                                          <p:val>
                                            <p:strVal val="ppt_w"/>
                                          </p:val>
                                        </p:tav>
                                        <p:tav tm="100000">
                                          <p:val>
                                            <p:fltVal val="0"/>
                                          </p:val>
                                        </p:tav>
                                      </p:tavLst>
                                    </p:anim>
                                    <p:anim calcmode="lin" valueType="num">
                                      <p:cBhvr>
                                        <p:cTn id="27" dur="5000"/>
                                        <p:tgtEl>
                                          <p:spTgt spid="35883"/>
                                        </p:tgtEl>
                                        <p:attrNameLst>
                                          <p:attrName>ppt_h</p:attrName>
                                        </p:attrNameLst>
                                      </p:cBhvr>
                                      <p:tavLst>
                                        <p:tav tm="0">
                                          <p:val>
                                            <p:strVal val="ppt_h"/>
                                          </p:val>
                                        </p:tav>
                                        <p:tav tm="100000">
                                          <p:val>
                                            <p:fltVal val="0"/>
                                          </p:val>
                                        </p:tav>
                                      </p:tavLst>
                                    </p:anim>
                                    <p:animEffect transition="out" filter="fade">
                                      <p:cBhvr>
                                        <p:cTn id="28" dur="5000"/>
                                        <p:tgtEl>
                                          <p:spTgt spid="35883"/>
                                        </p:tgtEl>
                                      </p:cBhvr>
                                    </p:animEffect>
                                    <p:set>
                                      <p:cBhvr>
                                        <p:cTn id="29" dur="1" fill="hold">
                                          <p:stCondLst>
                                            <p:cond delay="4999"/>
                                          </p:stCondLst>
                                        </p:cTn>
                                        <p:tgtEl>
                                          <p:spTgt spid="3588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5884"/>
                                        </p:tgtEl>
                                        <p:attrNameLst>
                                          <p:attrName>style.visibility</p:attrName>
                                        </p:attrNameLst>
                                      </p:cBhvr>
                                      <p:to>
                                        <p:strVal val="visible"/>
                                      </p:to>
                                    </p:set>
                                    <p:animEffect transition="in" filter="fade">
                                      <p:cBhvr>
                                        <p:cTn id="34" dur="2000"/>
                                        <p:tgtEl>
                                          <p:spTgt spid="35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9" grpId="0" animBg="1"/>
      <p:bldP spid="35880" grpId="0" animBg="1"/>
      <p:bldP spid="35883" grpId="0" animBg="1"/>
      <p:bldP spid="35883" grpId="1" animBg="1"/>
      <p:bldP spid="358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457200" y="152400"/>
            <a:ext cx="7859216" cy="756320"/>
          </a:xfrm>
          <a:noFill/>
        </p:spPr>
        <p:txBody>
          <a:bodyPr/>
          <a:lstStyle/>
          <a:p>
            <a:pPr algn="ctr" eaLnBrk="1" hangingPunct="1"/>
            <a:r>
              <a:rPr lang="nl-NL" dirty="0" smtClean="0"/>
              <a:t>Reactie Filips II</a:t>
            </a:r>
          </a:p>
        </p:txBody>
      </p:sp>
      <p:sp>
        <p:nvSpPr>
          <p:cNvPr id="22531" name="Rectangle 3"/>
          <p:cNvSpPr>
            <a:spLocks noGrp="1"/>
          </p:cNvSpPr>
          <p:nvPr>
            <p:ph type="body" idx="1"/>
          </p:nvPr>
        </p:nvSpPr>
        <p:spPr>
          <a:xfrm>
            <a:off x="251520" y="1628775"/>
            <a:ext cx="5041205" cy="4536529"/>
          </a:xfrm>
        </p:spPr>
        <p:txBody>
          <a:bodyPr>
            <a:normAutofit lnSpcReduction="10000"/>
          </a:bodyPr>
          <a:lstStyle/>
          <a:p>
            <a:pPr marL="0" indent="0" eaLnBrk="1" hangingPunct="1">
              <a:buNone/>
            </a:pPr>
            <a:r>
              <a:rPr lang="nl-NL" sz="2200" dirty="0" smtClean="0"/>
              <a:t>Filips II is geschokt door het nieuws van de beeldenstorm en stuurt de (‘IJzeren’) hertog van Alva met een leger naar de Nederlanden om het bestuur over te nemen</a:t>
            </a:r>
          </a:p>
          <a:p>
            <a:pPr marL="0" indent="0" eaLnBrk="1" hangingPunct="1">
              <a:buNone/>
            </a:pPr>
            <a:endParaRPr lang="nl-NL" sz="2200" dirty="0" smtClean="0"/>
          </a:p>
          <a:p>
            <a:pPr marL="0" indent="0" eaLnBrk="1" hangingPunct="1">
              <a:buNone/>
            </a:pPr>
            <a:r>
              <a:rPr lang="nl-NL" sz="2200" dirty="0" smtClean="0">
                <a:solidFill>
                  <a:schemeClr val="accent3"/>
                </a:solidFill>
              </a:rPr>
              <a:t>Maatregelen Alva:</a:t>
            </a:r>
          </a:p>
          <a:p>
            <a:pPr marL="274320" lvl="1" indent="0" eaLnBrk="1" hangingPunct="1">
              <a:buNone/>
            </a:pPr>
            <a:r>
              <a:rPr lang="nl-NL" sz="2000" dirty="0" smtClean="0">
                <a:solidFill>
                  <a:schemeClr val="tx1"/>
                </a:solidFill>
              </a:rPr>
              <a:t>Oprichting  </a:t>
            </a:r>
            <a:r>
              <a:rPr lang="nl-NL" sz="2000" b="1" dirty="0" smtClean="0">
                <a:solidFill>
                  <a:schemeClr val="tx1"/>
                </a:solidFill>
              </a:rPr>
              <a:t>Raad van Beroerten</a:t>
            </a:r>
            <a:r>
              <a:rPr lang="nl-NL" sz="2000" dirty="0" smtClean="0">
                <a:solidFill>
                  <a:schemeClr val="tx1"/>
                </a:solidFill>
              </a:rPr>
              <a:t> om schuldigen Beeldenstorm te straffen. Bekendste slachtoffers werden de stadhouders Egmond en </a:t>
            </a:r>
            <a:r>
              <a:rPr lang="nl-NL" sz="2000" dirty="0" err="1" smtClean="0">
                <a:solidFill>
                  <a:schemeClr val="tx1"/>
                </a:solidFill>
              </a:rPr>
              <a:t>Horne</a:t>
            </a:r>
            <a:r>
              <a:rPr lang="nl-NL" sz="2000" dirty="0" smtClean="0">
                <a:solidFill>
                  <a:schemeClr val="tx1"/>
                </a:solidFill>
              </a:rPr>
              <a:t>.</a:t>
            </a:r>
          </a:p>
          <a:p>
            <a:pPr marL="274320" lvl="1" indent="0" eaLnBrk="1" hangingPunct="1">
              <a:buNone/>
            </a:pPr>
            <a:r>
              <a:rPr lang="nl-NL" sz="2000" dirty="0" smtClean="0">
                <a:solidFill>
                  <a:schemeClr val="tx1"/>
                </a:solidFill>
              </a:rPr>
              <a:t>Invoering ‘</a:t>
            </a:r>
            <a:r>
              <a:rPr lang="nl-NL" sz="2000" b="1" dirty="0" smtClean="0">
                <a:solidFill>
                  <a:schemeClr val="tx1"/>
                </a:solidFill>
              </a:rPr>
              <a:t>Tiende Penning</a:t>
            </a:r>
            <a:r>
              <a:rPr lang="nl-NL" sz="2000" dirty="0" smtClean="0">
                <a:solidFill>
                  <a:schemeClr val="tx1"/>
                </a:solidFill>
              </a:rPr>
              <a:t>’ (10% omzetbelasting) om groot Spaans leger in de Nederlanden te kunnen betalen</a:t>
            </a:r>
          </a:p>
          <a:p>
            <a:pPr lvl="1" eaLnBrk="1" hangingPunct="1"/>
            <a:endParaRPr lang="nl-NL" sz="2000" dirty="0" smtClean="0"/>
          </a:p>
          <a:p>
            <a:pPr lvl="1" eaLnBrk="1" hangingPunct="1"/>
            <a:endParaRPr lang="nl-NL" sz="2000" dirty="0" smtClean="0"/>
          </a:p>
        </p:txBody>
      </p:sp>
      <p:pic>
        <p:nvPicPr>
          <p:cNvPr id="22532" name="Picture 5" descr="Alv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5194" y="1412776"/>
            <a:ext cx="340042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6"/>
          <p:cNvSpPr txBox="1">
            <a:spLocks noChangeArrowheads="1"/>
          </p:cNvSpPr>
          <p:nvPr/>
        </p:nvSpPr>
        <p:spPr bwMode="auto">
          <a:xfrm>
            <a:off x="6064250" y="5248275"/>
            <a:ext cx="180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nl-NL">
                <a:latin typeface="Arial" charset="0"/>
              </a:rPr>
              <a:t>Hertog van Alva</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7164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6597650"/>
            <a:ext cx="3059113" cy="260350"/>
            <a:chOff x="2064" y="4048"/>
            <a:chExt cx="2676" cy="272"/>
          </a:xfrm>
        </p:grpSpPr>
        <p:pic>
          <p:nvPicPr>
            <p:cNvPr id="23586" name="Picture 3" descr="3cmKL04"/>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2880"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7" name="Picture 4" descr="3cmKL05"/>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3152"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8" name="Picture 5" descr="3cmKL06"/>
            <p:cNvPicPr>
              <a:picLocks noChangeAspect="1" noChangeArrowheads="1"/>
            </p:cNvPicPr>
            <p:nvPr/>
          </p:nvPicPr>
          <p:blipFill>
            <a:blip r:embed="rId4" cstate="print">
              <a:lum bright="18000"/>
              <a:extLst>
                <a:ext uri="{28A0092B-C50C-407E-A947-70E740481C1C}">
                  <a14:useLocalDpi xmlns:a14="http://schemas.microsoft.com/office/drawing/2010/main" val="0"/>
                </a:ext>
              </a:extLst>
            </a:blip>
            <a:srcRect/>
            <a:stretch>
              <a:fillRect/>
            </a:stretch>
          </p:blipFill>
          <p:spPr bwMode="auto">
            <a:xfrm>
              <a:off x="3379"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9" name="Picture 6" descr="3cmKL08"/>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3923"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0" name="Picture 7" descr="3cmKL09"/>
            <p:cNvPicPr>
              <a:picLocks noChangeAspect="1" noChangeArrowheads="1"/>
            </p:cNvPicPr>
            <p:nvPr/>
          </p:nvPicPr>
          <p:blipFill>
            <a:blip r:embed="rId6" cstate="print">
              <a:lum bright="6000"/>
              <a:extLst>
                <a:ext uri="{28A0092B-C50C-407E-A947-70E740481C1C}">
                  <a14:useLocalDpi xmlns:a14="http://schemas.microsoft.com/office/drawing/2010/main" val="0"/>
                </a:ext>
              </a:extLst>
            </a:blip>
            <a:srcRect/>
            <a:stretch>
              <a:fillRect/>
            </a:stretch>
          </p:blipFill>
          <p:spPr bwMode="auto">
            <a:xfrm>
              <a:off x="4195"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1" name="Picture 8" descr="3cmKL10"/>
            <p:cNvPicPr>
              <a:picLocks noChangeAspect="1" noChangeArrowheads="1"/>
            </p:cNvPicPr>
            <p:nvPr/>
          </p:nvPicPr>
          <p:blipFill>
            <a:blip r:embed="rId7" cstate="print">
              <a:lum bright="6000"/>
              <a:extLst>
                <a:ext uri="{28A0092B-C50C-407E-A947-70E740481C1C}">
                  <a14:useLocalDpi xmlns:a14="http://schemas.microsoft.com/office/drawing/2010/main" val="0"/>
                </a:ext>
              </a:extLst>
            </a:blip>
            <a:srcRect/>
            <a:stretch>
              <a:fillRect/>
            </a:stretch>
          </p:blipFill>
          <p:spPr bwMode="auto">
            <a:xfrm>
              <a:off x="4468"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2" name="Picture 9" descr="7">
              <a:hlinkClick r:id="rId8"/>
            </p:cNvPr>
            <p:cNvPicPr>
              <a:picLocks noChangeAspect="1" noChangeArrowheads="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a:off x="3651"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3" name="Picture 10" descr="3cmKL01"/>
            <p:cNvPicPr>
              <a:picLocks noChangeAspect="1" noChangeArrowheads="1"/>
            </p:cNvPicPr>
            <p:nvPr/>
          </p:nvPicPr>
          <p:blipFill>
            <a:blip r:embed="rId10" cstate="print">
              <a:lum bright="6000"/>
              <a:extLst>
                <a:ext uri="{28A0092B-C50C-407E-A947-70E740481C1C}">
                  <a14:useLocalDpi xmlns:a14="http://schemas.microsoft.com/office/drawing/2010/main" val="0"/>
                </a:ext>
              </a:extLst>
            </a:blip>
            <a:srcRect/>
            <a:stretch>
              <a:fillRect/>
            </a:stretch>
          </p:blipFill>
          <p:spPr bwMode="auto">
            <a:xfrm>
              <a:off x="2064" y="4055"/>
              <a:ext cx="27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4" name="Picture 11" descr="3cmKL02"/>
            <p:cNvPicPr>
              <a:picLocks noChangeAspect="1" noChangeArrowheads="1"/>
            </p:cNvPicPr>
            <p:nvPr/>
          </p:nvPicPr>
          <p:blipFill>
            <a:blip r:embed="rId11">
              <a:lum bright="6000"/>
              <a:extLst>
                <a:ext uri="{28A0092B-C50C-407E-A947-70E740481C1C}">
                  <a14:useLocalDpi xmlns:a14="http://schemas.microsoft.com/office/drawing/2010/main" val="0"/>
                </a:ext>
              </a:extLst>
            </a:blip>
            <a:srcRect/>
            <a:stretch>
              <a:fillRect/>
            </a:stretch>
          </p:blipFill>
          <p:spPr bwMode="auto">
            <a:xfrm>
              <a:off x="2336" y="4058"/>
              <a:ext cx="272"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5" name="Picture 12" descr="3cmKL03"/>
            <p:cNvPicPr>
              <a:picLocks noChangeAspect="1" noChangeArrowheads="1"/>
            </p:cNvPicPr>
            <p:nvPr/>
          </p:nvPicPr>
          <p:blipFill>
            <a:blip r:embed="rId12" cstate="print">
              <a:lum bright="6000"/>
              <a:extLst>
                <a:ext uri="{28A0092B-C50C-407E-A947-70E740481C1C}">
                  <a14:useLocalDpi xmlns:a14="http://schemas.microsoft.com/office/drawing/2010/main" val="0"/>
                </a:ext>
              </a:extLst>
            </a:blip>
            <a:srcRect/>
            <a:stretch>
              <a:fillRect/>
            </a:stretch>
          </p:blipFill>
          <p:spPr bwMode="auto">
            <a:xfrm>
              <a:off x="2608" y="4055"/>
              <a:ext cx="27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55" name="Group 13"/>
          <p:cNvGrpSpPr>
            <a:grpSpLocks/>
          </p:cNvGrpSpPr>
          <p:nvPr/>
        </p:nvGrpSpPr>
        <p:grpSpPr bwMode="auto">
          <a:xfrm>
            <a:off x="3059113" y="6597650"/>
            <a:ext cx="3059112" cy="260350"/>
            <a:chOff x="2064" y="4048"/>
            <a:chExt cx="2676" cy="272"/>
          </a:xfrm>
        </p:grpSpPr>
        <p:pic>
          <p:nvPicPr>
            <p:cNvPr id="23576" name="Picture 14" descr="3cmKL04"/>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2880"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15" descr="3cmKL05"/>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3152"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8" name="Picture 16" descr="3cmKL06"/>
            <p:cNvPicPr>
              <a:picLocks noChangeAspect="1" noChangeArrowheads="1"/>
            </p:cNvPicPr>
            <p:nvPr/>
          </p:nvPicPr>
          <p:blipFill>
            <a:blip r:embed="rId4" cstate="print">
              <a:lum bright="18000"/>
              <a:extLst>
                <a:ext uri="{28A0092B-C50C-407E-A947-70E740481C1C}">
                  <a14:useLocalDpi xmlns:a14="http://schemas.microsoft.com/office/drawing/2010/main" val="0"/>
                </a:ext>
              </a:extLst>
            </a:blip>
            <a:srcRect/>
            <a:stretch>
              <a:fillRect/>
            </a:stretch>
          </p:blipFill>
          <p:spPr bwMode="auto">
            <a:xfrm>
              <a:off x="3379"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9" name="Picture 17" descr="3cmKL08"/>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3923"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0" name="Picture 18" descr="3cmKL09"/>
            <p:cNvPicPr>
              <a:picLocks noChangeAspect="1" noChangeArrowheads="1"/>
            </p:cNvPicPr>
            <p:nvPr/>
          </p:nvPicPr>
          <p:blipFill>
            <a:blip r:embed="rId6" cstate="print">
              <a:lum bright="6000"/>
              <a:extLst>
                <a:ext uri="{28A0092B-C50C-407E-A947-70E740481C1C}">
                  <a14:useLocalDpi xmlns:a14="http://schemas.microsoft.com/office/drawing/2010/main" val="0"/>
                </a:ext>
              </a:extLst>
            </a:blip>
            <a:srcRect/>
            <a:stretch>
              <a:fillRect/>
            </a:stretch>
          </p:blipFill>
          <p:spPr bwMode="auto">
            <a:xfrm>
              <a:off x="4195"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1" name="Picture 19" descr="3cmKL10"/>
            <p:cNvPicPr>
              <a:picLocks noChangeAspect="1" noChangeArrowheads="1"/>
            </p:cNvPicPr>
            <p:nvPr/>
          </p:nvPicPr>
          <p:blipFill>
            <a:blip r:embed="rId7" cstate="print">
              <a:lum bright="6000"/>
              <a:extLst>
                <a:ext uri="{28A0092B-C50C-407E-A947-70E740481C1C}">
                  <a14:useLocalDpi xmlns:a14="http://schemas.microsoft.com/office/drawing/2010/main" val="0"/>
                </a:ext>
              </a:extLst>
            </a:blip>
            <a:srcRect/>
            <a:stretch>
              <a:fillRect/>
            </a:stretch>
          </p:blipFill>
          <p:spPr bwMode="auto">
            <a:xfrm>
              <a:off x="4468"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2" name="Picture 20" descr="7">
              <a:hlinkClick r:id="rId8"/>
            </p:cNvPr>
            <p:cNvPicPr>
              <a:picLocks noChangeAspect="1" noChangeArrowheads="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a:off x="3651"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3" name="Picture 21" descr="3cmKL01"/>
            <p:cNvPicPr>
              <a:picLocks noChangeAspect="1" noChangeArrowheads="1"/>
            </p:cNvPicPr>
            <p:nvPr/>
          </p:nvPicPr>
          <p:blipFill>
            <a:blip r:embed="rId10" cstate="print">
              <a:lum bright="6000"/>
              <a:extLst>
                <a:ext uri="{28A0092B-C50C-407E-A947-70E740481C1C}">
                  <a14:useLocalDpi xmlns:a14="http://schemas.microsoft.com/office/drawing/2010/main" val="0"/>
                </a:ext>
              </a:extLst>
            </a:blip>
            <a:srcRect/>
            <a:stretch>
              <a:fillRect/>
            </a:stretch>
          </p:blipFill>
          <p:spPr bwMode="auto">
            <a:xfrm>
              <a:off x="2064" y="4055"/>
              <a:ext cx="27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4" name="Picture 22" descr="3cmKL02"/>
            <p:cNvPicPr>
              <a:picLocks noChangeAspect="1" noChangeArrowheads="1"/>
            </p:cNvPicPr>
            <p:nvPr/>
          </p:nvPicPr>
          <p:blipFill>
            <a:blip r:embed="rId11">
              <a:lum bright="6000"/>
              <a:extLst>
                <a:ext uri="{28A0092B-C50C-407E-A947-70E740481C1C}">
                  <a14:useLocalDpi xmlns:a14="http://schemas.microsoft.com/office/drawing/2010/main" val="0"/>
                </a:ext>
              </a:extLst>
            </a:blip>
            <a:srcRect/>
            <a:stretch>
              <a:fillRect/>
            </a:stretch>
          </p:blipFill>
          <p:spPr bwMode="auto">
            <a:xfrm>
              <a:off x="2336" y="4058"/>
              <a:ext cx="272"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5" name="Picture 23" descr="3cmKL03"/>
            <p:cNvPicPr>
              <a:picLocks noChangeAspect="1" noChangeArrowheads="1"/>
            </p:cNvPicPr>
            <p:nvPr/>
          </p:nvPicPr>
          <p:blipFill>
            <a:blip r:embed="rId12" cstate="print">
              <a:lum bright="6000"/>
              <a:extLst>
                <a:ext uri="{28A0092B-C50C-407E-A947-70E740481C1C}">
                  <a14:useLocalDpi xmlns:a14="http://schemas.microsoft.com/office/drawing/2010/main" val="0"/>
                </a:ext>
              </a:extLst>
            </a:blip>
            <a:srcRect/>
            <a:stretch>
              <a:fillRect/>
            </a:stretch>
          </p:blipFill>
          <p:spPr bwMode="auto">
            <a:xfrm>
              <a:off x="2608" y="4055"/>
              <a:ext cx="27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56" name="Group 24"/>
          <p:cNvGrpSpPr>
            <a:grpSpLocks/>
          </p:cNvGrpSpPr>
          <p:nvPr/>
        </p:nvGrpSpPr>
        <p:grpSpPr bwMode="auto">
          <a:xfrm>
            <a:off x="6084888" y="6597650"/>
            <a:ext cx="3059112" cy="260350"/>
            <a:chOff x="2064" y="4048"/>
            <a:chExt cx="2676" cy="272"/>
          </a:xfrm>
        </p:grpSpPr>
        <p:pic>
          <p:nvPicPr>
            <p:cNvPr id="23566" name="Picture 25" descr="3cmKL04"/>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2880"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26" descr="3cmKL05"/>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3152"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27" descr="3cmKL06"/>
            <p:cNvPicPr>
              <a:picLocks noChangeAspect="1" noChangeArrowheads="1"/>
            </p:cNvPicPr>
            <p:nvPr/>
          </p:nvPicPr>
          <p:blipFill>
            <a:blip r:embed="rId4" cstate="print">
              <a:lum bright="18000"/>
              <a:extLst>
                <a:ext uri="{28A0092B-C50C-407E-A947-70E740481C1C}">
                  <a14:useLocalDpi xmlns:a14="http://schemas.microsoft.com/office/drawing/2010/main" val="0"/>
                </a:ext>
              </a:extLst>
            </a:blip>
            <a:srcRect/>
            <a:stretch>
              <a:fillRect/>
            </a:stretch>
          </p:blipFill>
          <p:spPr bwMode="auto">
            <a:xfrm>
              <a:off x="3379"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28" descr="3cmKL08"/>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3923"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29" descr="3cmKL09"/>
            <p:cNvPicPr>
              <a:picLocks noChangeAspect="1" noChangeArrowheads="1"/>
            </p:cNvPicPr>
            <p:nvPr/>
          </p:nvPicPr>
          <p:blipFill>
            <a:blip r:embed="rId6" cstate="print">
              <a:lum bright="6000"/>
              <a:extLst>
                <a:ext uri="{28A0092B-C50C-407E-A947-70E740481C1C}">
                  <a14:useLocalDpi xmlns:a14="http://schemas.microsoft.com/office/drawing/2010/main" val="0"/>
                </a:ext>
              </a:extLst>
            </a:blip>
            <a:srcRect/>
            <a:stretch>
              <a:fillRect/>
            </a:stretch>
          </p:blipFill>
          <p:spPr bwMode="auto">
            <a:xfrm>
              <a:off x="4195"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Picture 30" descr="3cmKL10"/>
            <p:cNvPicPr>
              <a:picLocks noChangeAspect="1" noChangeArrowheads="1"/>
            </p:cNvPicPr>
            <p:nvPr/>
          </p:nvPicPr>
          <p:blipFill>
            <a:blip r:embed="rId7" cstate="print">
              <a:lum bright="6000"/>
              <a:extLst>
                <a:ext uri="{28A0092B-C50C-407E-A947-70E740481C1C}">
                  <a14:useLocalDpi xmlns:a14="http://schemas.microsoft.com/office/drawing/2010/main" val="0"/>
                </a:ext>
              </a:extLst>
            </a:blip>
            <a:srcRect/>
            <a:stretch>
              <a:fillRect/>
            </a:stretch>
          </p:blipFill>
          <p:spPr bwMode="auto">
            <a:xfrm>
              <a:off x="4468"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31" descr="7">
              <a:hlinkClick r:id="rId8"/>
            </p:cNvPr>
            <p:cNvPicPr>
              <a:picLocks noChangeAspect="1" noChangeArrowheads="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a:off x="3651" y="4048"/>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3" name="Picture 32" descr="3cmKL01"/>
            <p:cNvPicPr>
              <a:picLocks noChangeAspect="1" noChangeArrowheads="1"/>
            </p:cNvPicPr>
            <p:nvPr/>
          </p:nvPicPr>
          <p:blipFill>
            <a:blip r:embed="rId10" cstate="print">
              <a:lum bright="6000"/>
              <a:extLst>
                <a:ext uri="{28A0092B-C50C-407E-A947-70E740481C1C}">
                  <a14:useLocalDpi xmlns:a14="http://schemas.microsoft.com/office/drawing/2010/main" val="0"/>
                </a:ext>
              </a:extLst>
            </a:blip>
            <a:srcRect/>
            <a:stretch>
              <a:fillRect/>
            </a:stretch>
          </p:blipFill>
          <p:spPr bwMode="auto">
            <a:xfrm>
              <a:off x="2064" y="4055"/>
              <a:ext cx="27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4" name="Picture 33" descr="3cmKL02"/>
            <p:cNvPicPr>
              <a:picLocks noChangeAspect="1" noChangeArrowheads="1"/>
            </p:cNvPicPr>
            <p:nvPr/>
          </p:nvPicPr>
          <p:blipFill>
            <a:blip r:embed="rId11">
              <a:lum bright="6000"/>
              <a:extLst>
                <a:ext uri="{28A0092B-C50C-407E-A947-70E740481C1C}">
                  <a14:useLocalDpi xmlns:a14="http://schemas.microsoft.com/office/drawing/2010/main" val="0"/>
                </a:ext>
              </a:extLst>
            </a:blip>
            <a:srcRect/>
            <a:stretch>
              <a:fillRect/>
            </a:stretch>
          </p:blipFill>
          <p:spPr bwMode="auto">
            <a:xfrm>
              <a:off x="2336" y="4058"/>
              <a:ext cx="272"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34" descr="3cmKL03"/>
            <p:cNvPicPr>
              <a:picLocks noChangeAspect="1" noChangeArrowheads="1"/>
            </p:cNvPicPr>
            <p:nvPr/>
          </p:nvPicPr>
          <p:blipFill>
            <a:blip r:embed="rId12" cstate="print">
              <a:lum bright="6000"/>
              <a:extLst>
                <a:ext uri="{28A0092B-C50C-407E-A947-70E740481C1C}">
                  <a14:useLocalDpi xmlns:a14="http://schemas.microsoft.com/office/drawing/2010/main" val="0"/>
                </a:ext>
              </a:extLst>
            </a:blip>
            <a:srcRect/>
            <a:stretch>
              <a:fillRect/>
            </a:stretch>
          </p:blipFill>
          <p:spPr bwMode="auto">
            <a:xfrm>
              <a:off x="2608" y="4055"/>
              <a:ext cx="27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7" name="Text Box 35"/>
          <p:cNvSpPr txBox="1">
            <a:spLocks noChangeArrowheads="1"/>
          </p:cNvSpPr>
          <p:nvPr/>
        </p:nvSpPr>
        <p:spPr bwMode="auto">
          <a:xfrm>
            <a:off x="0" y="6308725"/>
            <a:ext cx="24844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nl-NL" sz="1000">
                <a:solidFill>
                  <a:srgbClr val="CCFFFF"/>
                </a:solidFill>
              </a:rPr>
              <a:t>De Republiek in een tijd van vorsten</a:t>
            </a:r>
          </a:p>
        </p:txBody>
      </p:sp>
      <p:sp>
        <p:nvSpPr>
          <p:cNvPr id="23558" name="Text Box 36"/>
          <p:cNvSpPr txBox="1">
            <a:spLocks noChangeArrowheads="1"/>
          </p:cNvSpPr>
          <p:nvPr/>
        </p:nvSpPr>
        <p:spPr bwMode="auto">
          <a:xfrm>
            <a:off x="7091363" y="6308725"/>
            <a:ext cx="2052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nl-NL" sz="1000">
                <a:solidFill>
                  <a:srgbClr val="CCFFFF"/>
                </a:solidFill>
              </a:rPr>
              <a:t>2.2 Opstand in de Nederlanden</a:t>
            </a:r>
          </a:p>
        </p:txBody>
      </p:sp>
      <p:pic>
        <p:nvPicPr>
          <p:cNvPr id="36903" name="Picture 39" descr="hagepreek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81138" y="1109663"/>
            <a:ext cx="618172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05" name="AutoShape 41"/>
          <p:cNvSpPr>
            <a:spLocks noChangeArrowheads="1"/>
          </p:cNvSpPr>
          <p:nvPr/>
        </p:nvSpPr>
        <p:spPr bwMode="auto">
          <a:xfrm>
            <a:off x="395288" y="1125538"/>
            <a:ext cx="4176712" cy="1438275"/>
          </a:xfrm>
          <a:prstGeom prst="wedgeEllipseCallout">
            <a:avLst>
              <a:gd name="adj1" fmla="val 7889"/>
              <a:gd name="adj2" fmla="val 7803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NL"/>
              <a:t>Deze slechte tijden zijn een straf van God voor de zonden van de katholieke kerk</a:t>
            </a:r>
          </a:p>
        </p:txBody>
      </p:sp>
      <p:sp>
        <p:nvSpPr>
          <p:cNvPr id="36906" name="AutoShape 42"/>
          <p:cNvSpPr>
            <a:spLocks noChangeArrowheads="1"/>
          </p:cNvSpPr>
          <p:nvPr/>
        </p:nvSpPr>
        <p:spPr bwMode="auto">
          <a:xfrm>
            <a:off x="4284663" y="1268413"/>
            <a:ext cx="2447925" cy="1438275"/>
          </a:xfrm>
          <a:prstGeom prst="wedgeEllipseCallout">
            <a:avLst>
              <a:gd name="adj1" fmla="val -31000"/>
              <a:gd name="adj2" fmla="val 8223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NL"/>
              <a:t>Zo is ‘t!!</a:t>
            </a:r>
          </a:p>
          <a:p>
            <a:pPr algn="ctr"/>
            <a:r>
              <a:rPr lang="nl-NL"/>
              <a:t>Op naar het klooster!</a:t>
            </a:r>
          </a:p>
        </p:txBody>
      </p:sp>
      <p:pic>
        <p:nvPicPr>
          <p:cNvPr id="36908" name="Picture 44" descr="1179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6375" y="1052513"/>
            <a:ext cx="61912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04" name="AutoShape 40"/>
          <p:cNvSpPr>
            <a:spLocks noChangeArrowheads="1"/>
          </p:cNvSpPr>
          <p:nvPr/>
        </p:nvSpPr>
        <p:spPr bwMode="auto">
          <a:xfrm>
            <a:off x="6659563" y="549275"/>
            <a:ext cx="2089150" cy="2303463"/>
          </a:xfrm>
          <a:prstGeom prst="wedgeRectCallout">
            <a:avLst>
              <a:gd name="adj1" fmla="val -61778"/>
              <a:gd name="adj2" fmla="val 3297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NL"/>
              <a:t>Calvinistische predikanten kwamen bovengronds</a:t>
            </a:r>
          </a:p>
          <a:p>
            <a:pPr algn="ctr"/>
            <a:r>
              <a:rPr lang="nl-NL"/>
              <a:t>Omdat ze geen kerken hadden hielden ze hagenpreken</a:t>
            </a:r>
          </a:p>
        </p:txBody>
      </p:sp>
      <p:sp>
        <p:nvSpPr>
          <p:cNvPr id="36909" name="AutoShape 45"/>
          <p:cNvSpPr>
            <a:spLocks noChangeArrowheads="1"/>
          </p:cNvSpPr>
          <p:nvPr/>
        </p:nvSpPr>
        <p:spPr bwMode="auto">
          <a:xfrm>
            <a:off x="6732588" y="3141663"/>
            <a:ext cx="2016125" cy="1727200"/>
          </a:xfrm>
          <a:prstGeom prst="wedgeRectCallout">
            <a:avLst>
              <a:gd name="adj1" fmla="val -62204"/>
              <a:gd name="adj2" fmla="val 34190"/>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NL"/>
              <a:t>In de weken daarna werden in honderden kerken beelden onthoofd en verbrijzeld</a:t>
            </a:r>
          </a:p>
        </p:txBody>
      </p:sp>
      <p:pic>
        <p:nvPicPr>
          <p:cNvPr id="36911" name="Picture 47" descr="kaart015d_debeeldenstor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47813" y="333375"/>
            <a:ext cx="47244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360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904"/>
                                        </p:tgtEl>
                                        <p:attrNameLst>
                                          <p:attrName>style.visibility</p:attrName>
                                        </p:attrNameLst>
                                      </p:cBhvr>
                                      <p:to>
                                        <p:strVal val="visible"/>
                                      </p:to>
                                    </p:set>
                                    <p:animEffect transition="in" filter="fade">
                                      <p:cBhvr>
                                        <p:cTn id="7" dur="2000"/>
                                        <p:tgtEl>
                                          <p:spTgt spid="369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6905"/>
                                        </p:tgtEl>
                                        <p:attrNameLst>
                                          <p:attrName>style.visibility</p:attrName>
                                        </p:attrNameLst>
                                      </p:cBhvr>
                                      <p:to>
                                        <p:strVal val="visible"/>
                                      </p:to>
                                    </p:set>
                                    <p:anim calcmode="lin" valueType="num">
                                      <p:cBhvr>
                                        <p:cTn id="12" dur="500" fill="hold"/>
                                        <p:tgtEl>
                                          <p:spTgt spid="36905"/>
                                        </p:tgtEl>
                                        <p:attrNameLst>
                                          <p:attrName>ppt_w</p:attrName>
                                        </p:attrNameLst>
                                      </p:cBhvr>
                                      <p:tavLst>
                                        <p:tav tm="0">
                                          <p:val>
                                            <p:fltVal val="0"/>
                                          </p:val>
                                        </p:tav>
                                        <p:tav tm="100000">
                                          <p:val>
                                            <p:strVal val="#ppt_w"/>
                                          </p:val>
                                        </p:tav>
                                      </p:tavLst>
                                    </p:anim>
                                    <p:anim calcmode="lin" valueType="num">
                                      <p:cBhvr>
                                        <p:cTn id="13" dur="500" fill="hold"/>
                                        <p:tgtEl>
                                          <p:spTgt spid="36905"/>
                                        </p:tgtEl>
                                        <p:attrNameLst>
                                          <p:attrName>ppt_h</p:attrName>
                                        </p:attrNameLst>
                                      </p:cBhvr>
                                      <p:tavLst>
                                        <p:tav tm="0">
                                          <p:val>
                                            <p:fltVal val="0"/>
                                          </p:val>
                                        </p:tav>
                                        <p:tav tm="100000">
                                          <p:val>
                                            <p:strVal val="#ppt_h"/>
                                          </p:val>
                                        </p:tav>
                                      </p:tavLst>
                                    </p:anim>
                                    <p:animEffect transition="in" filter="fade">
                                      <p:cBhvr>
                                        <p:cTn id="14" dur="500"/>
                                        <p:tgtEl>
                                          <p:spTgt spid="3690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xit" presetSubtype="0" fill="hold" grpId="1" nodeType="clickEffect">
                                  <p:stCondLst>
                                    <p:cond delay="0"/>
                                  </p:stCondLst>
                                  <p:childTnLst>
                                    <p:anim calcmode="lin" valueType="num">
                                      <p:cBhvr>
                                        <p:cTn id="18" dur="500"/>
                                        <p:tgtEl>
                                          <p:spTgt spid="36905"/>
                                        </p:tgtEl>
                                        <p:attrNameLst>
                                          <p:attrName>ppt_w</p:attrName>
                                        </p:attrNameLst>
                                      </p:cBhvr>
                                      <p:tavLst>
                                        <p:tav tm="0">
                                          <p:val>
                                            <p:strVal val="ppt_w"/>
                                          </p:val>
                                        </p:tav>
                                        <p:tav tm="100000">
                                          <p:val>
                                            <p:fltVal val="0"/>
                                          </p:val>
                                        </p:tav>
                                      </p:tavLst>
                                    </p:anim>
                                    <p:anim calcmode="lin" valueType="num">
                                      <p:cBhvr>
                                        <p:cTn id="19" dur="500"/>
                                        <p:tgtEl>
                                          <p:spTgt spid="36905"/>
                                        </p:tgtEl>
                                        <p:attrNameLst>
                                          <p:attrName>ppt_h</p:attrName>
                                        </p:attrNameLst>
                                      </p:cBhvr>
                                      <p:tavLst>
                                        <p:tav tm="0">
                                          <p:val>
                                            <p:strVal val="ppt_h"/>
                                          </p:val>
                                        </p:tav>
                                        <p:tav tm="100000">
                                          <p:val>
                                            <p:fltVal val="0"/>
                                          </p:val>
                                        </p:tav>
                                      </p:tavLst>
                                    </p:anim>
                                    <p:animEffect transition="out" filter="fade">
                                      <p:cBhvr>
                                        <p:cTn id="20" dur="500"/>
                                        <p:tgtEl>
                                          <p:spTgt spid="36905"/>
                                        </p:tgtEl>
                                      </p:cBhvr>
                                    </p:animEffect>
                                    <p:set>
                                      <p:cBhvr>
                                        <p:cTn id="21" dur="1" fill="hold">
                                          <p:stCondLst>
                                            <p:cond delay="499"/>
                                          </p:stCondLst>
                                        </p:cTn>
                                        <p:tgtEl>
                                          <p:spTgt spid="36905"/>
                                        </p:tgtEl>
                                        <p:attrNameLst>
                                          <p:attrName>style.visibility</p:attrName>
                                        </p:attrNameLst>
                                      </p:cBhvr>
                                      <p:to>
                                        <p:strVal val="hidden"/>
                                      </p:to>
                                    </p:set>
                                  </p:childTnLst>
                                </p:cTn>
                              </p:par>
                              <p:par>
                                <p:cTn id="22" presetID="53" presetClass="entr" presetSubtype="0" fill="hold" grpId="0" nodeType="withEffect">
                                  <p:stCondLst>
                                    <p:cond delay="0"/>
                                  </p:stCondLst>
                                  <p:childTnLst>
                                    <p:set>
                                      <p:cBhvr>
                                        <p:cTn id="23" dur="1" fill="hold">
                                          <p:stCondLst>
                                            <p:cond delay="0"/>
                                          </p:stCondLst>
                                        </p:cTn>
                                        <p:tgtEl>
                                          <p:spTgt spid="36906"/>
                                        </p:tgtEl>
                                        <p:attrNameLst>
                                          <p:attrName>style.visibility</p:attrName>
                                        </p:attrNameLst>
                                      </p:cBhvr>
                                      <p:to>
                                        <p:strVal val="visible"/>
                                      </p:to>
                                    </p:set>
                                    <p:anim calcmode="lin" valueType="num">
                                      <p:cBhvr>
                                        <p:cTn id="24" dur="500" fill="hold"/>
                                        <p:tgtEl>
                                          <p:spTgt spid="36906"/>
                                        </p:tgtEl>
                                        <p:attrNameLst>
                                          <p:attrName>ppt_w</p:attrName>
                                        </p:attrNameLst>
                                      </p:cBhvr>
                                      <p:tavLst>
                                        <p:tav tm="0">
                                          <p:val>
                                            <p:fltVal val="0"/>
                                          </p:val>
                                        </p:tav>
                                        <p:tav tm="100000">
                                          <p:val>
                                            <p:strVal val="#ppt_w"/>
                                          </p:val>
                                        </p:tav>
                                      </p:tavLst>
                                    </p:anim>
                                    <p:anim calcmode="lin" valueType="num">
                                      <p:cBhvr>
                                        <p:cTn id="25" dur="500" fill="hold"/>
                                        <p:tgtEl>
                                          <p:spTgt spid="36906"/>
                                        </p:tgtEl>
                                        <p:attrNameLst>
                                          <p:attrName>ppt_h</p:attrName>
                                        </p:attrNameLst>
                                      </p:cBhvr>
                                      <p:tavLst>
                                        <p:tav tm="0">
                                          <p:val>
                                            <p:fltVal val="0"/>
                                          </p:val>
                                        </p:tav>
                                        <p:tav tm="100000">
                                          <p:val>
                                            <p:strVal val="#ppt_h"/>
                                          </p:val>
                                        </p:tav>
                                      </p:tavLst>
                                    </p:anim>
                                    <p:animEffect transition="in" filter="fade">
                                      <p:cBhvr>
                                        <p:cTn id="26" dur="500"/>
                                        <p:tgtEl>
                                          <p:spTgt spid="3690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xit" presetSubtype="0" fill="hold" grpId="1" nodeType="clickEffect">
                                  <p:stCondLst>
                                    <p:cond delay="0"/>
                                  </p:stCondLst>
                                  <p:childTnLst>
                                    <p:anim calcmode="lin" valueType="num">
                                      <p:cBhvr>
                                        <p:cTn id="30" dur="500"/>
                                        <p:tgtEl>
                                          <p:spTgt spid="36906"/>
                                        </p:tgtEl>
                                        <p:attrNameLst>
                                          <p:attrName>ppt_w</p:attrName>
                                        </p:attrNameLst>
                                      </p:cBhvr>
                                      <p:tavLst>
                                        <p:tav tm="0">
                                          <p:val>
                                            <p:strVal val="ppt_w"/>
                                          </p:val>
                                        </p:tav>
                                        <p:tav tm="100000">
                                          <p:val>
                                            <p:fltVal val="0"/>
                                          </p:val>
                                        </p:tav>
                                      </p:tavLst>
                                    </p:anim>
                                    <p:anim calcmode="lin" valueType="num">
                                      <p:cBhvr>
                                        <p:cTn id="31" dur="500"/>
                                        <p:tgtEl>
                                          <p:spTgt spid="36906"/>
                                        </p:tgtEl>
                                        <p:attrNameLst>
                                          <p:attrName>ppt_h</p:attrName>
                                        </p:attrNameLst>
                                      </p:cBhvr>
                                      <p:tavLst>
                                        <p:tav tm="0">
                                          <p:val>
                                            <p:strVal val="ppt_h"/>
                                          </p:val>
                                        </p:tav>
                                        <p:tav tm="100000">
                                          <p:val>
                                            <p:fltVal val="0"/>
                                          </p:val>
                                        </p:tav>
                                      </p:tavLst>
                                    </p:anim>
                                    <p:animEffect transition="out" filter="fade">
                                      <p:cBhvr>
                                        <p:cTn id="32" dur="500"/>
                                        <p:tgtEl>
                                          <p:spTgt spid="36906"/>
                                        </p:tgtEl>
                                      </p:cBhvr>
                                    </p:animEffect>
                                    <p:set>
                                      <p:cBhvr>
                                        <p:cTn id="33" dur="1" fill="hold">
                                          <p:stCondLst>
                                            <p:cond delay="499"/>
                                          </p:stCondLst>
                                        </p:cTn>
                                        <p:tgtEl>
                                          <p:spTgt spid="36906"/>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nodeType="clickEffect">
                                  <p:stCondLst>
                                    <p:cond delay="0"/>
                                  </p:stCondLst>
                                  <p:childTnLst>
                                    <p:animEffect transition="out" filter="fade">
                                      <p:cBhvr>
                                        <p:cTn id="37" dur="2000"/>
                                        <p:tgtEl>
                                          <p:spTgt spid="36903"/>
                                        </p:tgtEl>
                                      </p:cBhvr>
                                    </p:animEffect>
                                    <p:set>
                                      <p:cBhvr>
                                        <p:cTn id="38" dur="1" fill="hold">
                                          <p:stCondLst>
                                            <p:cond delay="1999"/>
                                          </p:stCondLst>
                                        </p:cTn>
                                        <p:tgtEl>
                                          <p:spTgt spid="36903"/>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6908"/>
                                        </p:tgtEl>
                                        <p:attrNameLst>
                                          <p:attrName>style.visibility</p:attrName>
                                        </p:attrNameLst>
                                      </p:cBhvr>
                                      <p:to>
                                        <p:strVal val="visible"/>
                                      </p:to>
                                    </p:set>
                                    <p:animEffect transition="in" filter="fade">
                                      <p:cBhvr>
                                        <p:cTn id="41" dur="2000"/>
                                        <p:tgtEl>
                                          <p:spTgt spid="3690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909"/>
                                        </p:tgtEl>
                                        <p:attrNameLst>
                                          <p:attrName>style.visibility</p:attrName>
                                        </p:attrNameLst>
                                      </p:cBhvr>
                                      <p:to>
                                        <p:strVal val="visible"/>
                                      </p:to>
                                    </p:set>
                                    <p:animEffect transition="in" filter="fade">
                                      <p:cBhvr>
                                        <p:cTn id="44" dur="2000"/>
                                        <p:tgtEl>
                                          <p:spTgt spid="3690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2000"/>
                                        <p:tgtEl>
                                          <p:spTgt spid="36908"/>
                                        </p:tgtEl>
                                      </p:cBhvr>
                                    </p:animEffect>
                                    <p:set>
                                      <p:cBhvr>
                                        <p:cTn id="49" dur="1" fill="hold">
                                          <p:stCondLst>
                                            <p:cond delay="1999"/>
                                          </p:stCondLst>
                                        </p:cTn>
                                        <p:tgtEl>
                                          <p:spTgt spid="36908"/>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6911"/>
                                        </p:tgtEl>
                                        <p:attrNameLst>
                                          <p:attrName>style.visibility</p:attrName>
                                        </p:attrNameLst>
                                      </p:cBhvr>
                                      <p:to>
                                        <p:strVal val="visible"/>
                                      </p:to>
                                    </p:set>
                                    <p:animEffect transition="in" filter="fade">
                                      <p:cBhvr>
                                        <p:cTn id="52" dur="2000"/>
                                        <p:tgtEl>
                                          <p:spTgt spid="36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05" grpId="0" animBg="1"/>
      <p:bldP spid="36905" grpId="1" animBg="1"/>
      <p:bldP spid="36906" grpId="0" animBg="1"/>
      <p:bldP spid="36906" grpId="1" animBg="1"/>
      <p:bldP spid="36904" grpId="0" animBg="1"/>
      <p:bldP spid="3690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7931" name="Picture 43" descr="File:Widnmann Margaret of Parm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383" y="1484784"/>
            <a:ext cx="5832475"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32" name="AutoShape 44"/>
          <p:cNvSpPr>
            <a:spLocks noChangeArrowheads="1"/>
          </p:cNvSpPr>
          <p:nvPr/>
        </p:nvSpPr>
        <p:spPr bwMode="auto">
          <a:xfrm>
            <a:off x="192890" y="2060848"/>
            <a:ext cx="2160588" cy="2232025"/>
          </a:xfrm>
          <a:prstGeom prst="wedgeRectCallout">
            <a:avLst>
              <a:gd name="adj1" fmla="val 64403"/>
              <a:gd name="adj2" fmla="val 33426"/>
            </a:avLst>
          </a:prstGeom>
          <a:solidFill>
            <a:schemeClr val="accent3">
              <a:lumMod val="40000"/>
              <a:lumOff val="60000"/>
            </a:schemeClr>
          </a:solidFill>
          <a:ln w="9525">
            <a:solidFill>
              <a:schemeClr val="bg2"/>
            </a:solidFill>
            <a:miter lim="800000"/>
            <a:headEnd/>
            <a:tailEnd/>
          </a:ln>
          <a:effectLst/>
        </p:spPr>
        <p:txBody>
          <a:bodyPr/>
          <a:lstStyle/>
          <a:p>
            <a:r>
              <a:rPr lang="nl-NL" dirty="0"/>
              <a:t>Omdat Filips II dacht dat Margaretha niet sterk genoeg was stuurde hij de hertog van Alva naar de Nederlanden</a:t>
            </a:r>
          </a:p>
        </p:txBody>
      </p:sp>
      <p:sp>
        <p:nvSpPr>
          <p:cNvPr id="37933" name="AutoShape 45"/>
          <p:cNvSpPr>
            <a:spLocks noChangeArrowheads="1"/>
          </p:cNvSpPr>
          <p:nvPr/>
        </p:nvSpPr>
        <p:spPr bwMode="auto">
          <a:xfrm>
            <a:off x="1918419" y="1196975"/>
            <a:ext cx="2282825" cy="1295400"/>
          </a:xfrm>
          <a:prstGeom prst="wedgeEllipseCallout">
            <a:avLst>
              <a:gd name="adj1" fmla="val 53477"/>
              <a:gd name="adj2" fmla="val 7389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nl-NL" dirty="0"/>
              <a:t>Volgens je halfbroer ben je een watje</a:t>
            </a:r>
          </a:p>
        </p:txBody>
      </p:sp>
      <p:sp>
        <p:nvSpPr>
          <p:cNvPr id="37934" name="AutoShape 46"/>
          <p:cNvSpPr>
            <a:spLocks noChangeArrowheads="1"/>
          </p:cNvSpPr>
          <p:nvPr/>
        </p:nvSpPr>
        <p:spPr bwMode="auto">
          <a:xfrm>
            <a:off x="5508625" y="476250"/>
            <a:ext cx="3311847" cy="1258888"/>
          </a:xfrm>
          <a:prstGeom prst="wedgeEllipseCallout">
            <a:avLst>
              <a:gd name="adj1" fmla="val -12917"/>
              <a:gd name="adj2" fmla="val 80389"/>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nl-NL" dirty="0"/>
              <a:t>Wacht maar tot je dat tuig ontmoet met zo’n smeekschrift</a:t>
            </a:r>
          </a:p>
        </p:txBody>
      </p:sp>
      <p:pic>
        <p:nvPicPr>
          <p:cNvPr id="37936" name="Picture 48" descr="RP-P-OB-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932012"/>
            <a:ext cx="538162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37" name="AutoShape 49"/>
          <p:cNvSpPr>
            <a:spLocks noChangeArrowheads="1"/>
          </p:cNvSpPr>
          <p:nvPr/>
        </p:nvSpPr>
        <p:spPr bwMode="auto">
          <a:xfrm>
            <a:off x="216942" y="4627013"/>
            <a:ext cx="2160588" cy="1512888"/>
          </a:xfrm>
          <a:prstGeom prst="wedgeRectCallout">
            <a:avLst>
              <a:gd name="adj1" fmla="val 61611"/>
              <a:gd name="adj2" fmla="val 32583"/>
            </a:avLst>
          </a:prstGeom>
          <a:solidFill>
            <a:schemeClr val="accent3">
              <a:lumMod val="40000"/>
              <a:lumOff val="60000"/>
            </a:schemeClr>
          </a:solidFill>
          <a:ln w="9525">
            <a:solidFill>
              <a:schemeClr val="bg2"/>
            </a:solidFill>
            <a:miter lim="800000"/>
            <a:headEnd/>
            <a:tailEnd/>
          </a:ln>
          <a:effectLst/>
        </p:spPr>
        <p:txBody>
          <a:bodyPr/>
          <a:lstStyle/>
          <a:p>
            <a:r>
              <a:rPr lang="nl-NL" dirty="0"/>
              <a:t>In augustus 1567 arriveerde de ‘ijzeren hertog’ met tienduizend geharde soldaten</a:t>
            </a:r>
          </a:p>
        </p:txBody>
      </p:sp>
      <p:pic>
        <p:nvPicPr>
          <p:cNvPr id="37939" name="Picture 51" descr="Anthonis_Mor_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1628800"/>
            <a:ext cx="344646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370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7939"/>
                                        </p:tgtEl>
                                        <p:attrNameLst>
                                          <p:attrName>style.visibility</p:attrName>
                                        </p:attrNameLst>
                                      </p:cBhvr>
                                      <p:to>
                                        <p:strVal val="visible"/>
                                      </p:to>
                                    </p:set>
                                    <p:animEffect transition="in" filter="fade">
                                      <p:cBhvr>
                                        <p:cTn id="7" dur="2000"/>
                                        <p:tgtEl>
                                          <p:spTgt spid="379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932"/>
                                        </p:tgtEl>
                                        <p:attrNameLst>
                                          <p:attrName>style.visibility</p:attrName>
                                        </p:attrNameLst>
                                      </p:cBhvr>
                                      <p:to>
                                        <p:strVal val="visible"/>
                                      </p:to>
                                    </p:set>
                                    <p:animEffect transition="in" filter="fade">
                                      <p:cBhvr>
                                        <p:cTn id="10" dur="2000"/>
                                        <p:tgtEl>
                                          <p:spTgt spid="379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2000"/>
                                        <p:tgtEl>
                                          <p:spTgt spid="37939"/>
                                        </p:tgtEl>
                                      </p:cBhvr>
                                    </p:animEffect>
                                    <p:set>
                                      <p:cBhvr>
                                        <p:cTn id="15" dur="1" fill="hold">
                                          <p:stCondLst>
                                            <p:cond delay="1999"/>
                                          </p:stCondLst>
                                        </p:cTn>
                                        <p:tgtEl>
                                          <p:spTgt spid="3793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7936"/>
                                        </p:tgtEl>
                                        <p:attrNameLst>
                                          <p:attrName>style.visibility</p:attrName>
                                        </p:attrNameLst>
                                      </p:cBhvr>
                                      <p:to>
                                        <p:strVal val="visible"/>
                                      </p:to>
                                    </p:set>
                                    <p:animEffect transition="in" filter="fade">
                                      <p:cBhvr>
                                        <p:cTn id="18" dur="2000"/>
                                        <p:tgtEl>
                                          <p:spTgt spid="379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937"/>
                                        </p:tgtEl>
                                        <p:attrNameLst>
                                          <p:attrName>style.visibility</p:attrName>
                                        </p:attrNameLst>
                                      </p:cBhvr>
                                      <p:to>
                                        <p:strVal val="visible"/>
                                      </p:to>
                                    </p:set>
                                    <p:animEffect transition="in" filter="fade">
                                      <p:cBhvr>
                                        <p:cTn id="21" dur="2000"/>
                                        <p:tgtEl>
                                          <p:spTgt spid="379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2000"/>
                                        <p:tgtEl>
                                          <p:spTgt spid="37936"/>
                                        </p:tgtEl>
                                      </p:cBhvr>
                                    </p:animEffect>
                                    <p:set>
                                      <p:cBhvr>
                                        <p:cTn id="26" dur="1" fill="hold">
                                          <p:stCondLst>
                                            <p:cond delay="1999"/>
                                          </p:stCondLst>
                                        </p:cTn>
                                        <p:tgtEl>
                                          <p:spTgt spid="37936"/>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37931"/>
                                        </p:tgtEl>
                                        <p:attrNameLst>
                                          <p:attrName>style.visibility</p:attrName>
                                        </p:attrNameLst>
                                      </p:cBhvr>
                                      <p:to>
                                        <p:strVal val="visible"/>
                                      </p:to>
                                    </p:set>
                                    <p:animEffect transition="in" filter="fade">
                                      <p:cBhvr>
                                        <p:cTn id="29" dur="2000"/>
                                        <p:tgtEl>
                                          <p:spTgt spid="37931"/>
                                        </p:tgtEl>
                                      </p:cBhvr>
                                    </p:animEffect>
                                  </p:childTnLst>
                                </p:cTn>
                              </p:par>
                            </p:childTnLst>
                          </p:cTn>
                        </p:par>
                        <p:par>
                          <p:cTn id="30" fill="hold" nodeType="afterGroup">
                            <p:stCondLst>
                              <p:cond delay="2000"/>
                            </p:stCondLst>
                            <p:childTnLst>
                              <p:par>
                                <p:cTn id="31" presetID="53" presetClass="entr" presetSubtype="0" fill="hold" grpId="0" nodeType="afterEffect">
                                  <p:stCondLst>
                                    <p:cond delay="0"/>
                                  </p:stCondLst>
                                  <p:childTnLst>
                                    <p:set>
                                      <p:cBhvr>
                                        <p:cTn id="32" dur="1" fill="hold">
                                          <p:stCondLst>
                                            <p:cond delay="0"/>
                                          </p:stCondLst>
                                        </p:cTn>
                                        <p:tgtEl>
                                          <p:spTgt spid="37933"/>
                                        </p:tgtEl>
                                        <p:attrNameLst>
                                          <p:attrName>style.visibility</p:attrName>
                                        </p:attrNameLst>
                                      </p:cBhvr>
                                      <p:to>
                                        <p:strVal val="visible"/>
                                      </p:to>
                                    </p:set>
                                    <p:anim calcmode="lin" valueType="num">
                                      <p:cBhvr>
                                        <p:cTn id="33" dur="500" fill="hold"/>
                                        <p:tgtEl>
                                          <p:spTgt spid="37933"/>
                                        </p:tgtEl>
                                        <p:attrNameLst>
                                          <p:attrName>ppt_w</p:attrName>
                                        </p:attrNameLst>
                                      </p:cBhvr>
                                      <p:tavLst>
                                        <p:tav tm="0">
                                          <p:val>
                                            <p:fltVal val="0"/>
                                          </p:val>
                                        </p:tav>
                                        <p:tav tm="100000">
                                          <p:val>
                                            <p:strVal val="#ppt_w"/>
                                          </p:val>
                                        </p:tav>
                                      </p:tavLst>
                                    </p:anim>
                                    <p:anim calcmode="lin" valueType="num">
                                      <p:cBhvr>
                                        <p:cTn id="34" dur="500" fill="hold"/>
                                        <p:tgtEl>
                                          <p:spTgt spid="37933"/>
                                        </p:tgtEl>
                                        <p:attrNameLst>
                                          <p:attrName>ppt_h</p:attrName>
                                        </p:attrNameLst>
                                      </p:cBhvr>
                                      <p:tavLst>
                                        <p:tav tm="0">
                                          <p:val>
                                            <p:fltVal val="0"/>
                                          </p:val>
                                        </p:tav>
                                        <p:tav tm="100000">
                                          <p:val>
                                            <p:strVal val="#ppt_h"/>
                                          </p:val>
                                        </p:tav>
                                      </p:tavLst>
                                    </p:anim>
                                    <p:animEffect transition="in" filter="fade">
                                      <p:cBhvr>
                                        <p:cTn id="35" dur="500"/>
                                        <p:tgtEl>
                                          <p:spTgt spid="3793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xit" presetSubtype="0" fill="hold" grpId="1" nodeType="clickEffect">
                                  <p:stCondLst>
                                    <p:cond delay="0"/>
                                  </p:stCondLst>
                                  <p:childTnLst>
                                    <p:anim calcmode="lin" valueType="num">
                                      <p:cBhvr>
                                        <p:cTn id="39" dur="500"/>
                                        <p:tgtEl>
                                          <p:spTgt spid="37933"/>
                                        </p:tgtEl>
                                        <p:attrNameLst>
                                          <p:attrName>ppt_w</p:attrName>
                                        </p:attrNameLst>
                                      </p:cBhvr>
                                      <p:tavLst>
                                        <p:tav tm="0">
                                          <p:val>
                                            <p:strVal val="ppt_w"/>
                                          </p:val>
                                        </p:tav>
                                        <p:tav tm="100000">
                                          <p:val>
                                            <p:fltVal val="0"/>
                                          </p:val>
                                        </p:tav>
                                      </p:tavLst>
                                    </p:anim>
                                    <p:anim calcmode="lin" valueType="num">
                                      <p:cBhvr>
                                        <p:cTn id="40" dur="500"/>
                                        <p:tgtEl>
                                          <p:spTgt spid="37933"/>
                                        </p:tgtEl>
                                        <p:attrNameLst>
                                          <p:attrName>ppt_h</p:attrName>
                                        </p:attrNameLst>
                                      </p:cBhvr>
                                      <p:tavLst>
                                        <p:tav tm="0">
                                          <p:val>
                                            <p:strVal val="ppt_h"/>
                                          </p:val>
                                        </p:tav>
                                        <p:tav tm="100000">
                                          <p:val>
                                            <p:fltVal val="0"/>
                                          </p:val>
                                        </p:tav>
                                      </p:tavLst>
                                    </p:anim>
                                    <p:animEffect transition="out" filter="fade">
                                      <p:cBhvr>
                                        <p:cTn id="41" dur="500"/>
                                        <p:tgtEl>
                                          <p:spTgt spid="37933"/>
                                        </p:tgtEl>
                                      </p:cBhvr>
                                    </p:animEffect>
                                    <p:set>
                                      <p:cBhvr>
                                        <p:cTn id="42" dur="1" fill="hold">
                                          <p:stCondLst>
                                            <p:cond delay="499"/>
                                          </p:stCondLst>
                                        </p:cTn>
                                        <p:tgtEl>
                                          <p:spTgt spid="37933"/>
                                        </p:tgtEl>
                                        <p:attrNameLst>
                                          <p:attrName>style.visibility</p:attrName>
                                        </p:attrNameLst>
                                      </p:cBhvr>
                                      <p:to>
                                        <p:strVal val="hidden"/>
                                      </p:to>
                                    </p:set>
                                  </p:childTnLst>
                                </p:cTn>
                              </p:par>
                              <p:par>
                                <p:cTn id="43" presetID="53" presetClass="entr" presetSubtype="0" fill="hold" grpId="0" nodeType="withEffect">
                                  <p:stCondLst>
                                    <p:cond delay="0"/>
                                  </p:stCondLst>
                                  <p:childTnLst>
                                    <p:set>
                                      <p:cBhvr>
                                        <p:cTn id="44" dur="1" fill="hold">
                                          <p:stCondLst>
                                            <p:cond delay="0"/>
                                          </p:stCondLst>
                                        </p:cTn>
                                        <p:tgtEl>
                                          <p:spTgt spid="37934"/>
                                        </p:tgtEl>
                                        <p:attrNameLst>
                                          <p:attrName>style.visibility</p:attrName>
                                        </p:attrNameLst>
                                      </p:cBhvr>
                                      <p:to>
                                        <p:strVal val="visible"/>
                                      </p:to>
                                    </p:set>
                                    <p:anim calcmode="lin" valueType="num">
                                      <p:cBhvr>
                                        <p:cTn id="45" dur="500" fill="hold"/>
                                        <p:tgtEl>
                                          <p:spTgt spid="37934"/>
                                        </p:tgtEl>
                                        <p:attrNameLst>
                                          <p:attrName>ppt_w</p:attrName>
                                        </p:attrNameLst>
                                      </p:cBhvr>
                                      <p:tavLst>
                                        <p:tav tm="0">
                                          <p:val>
                                            <p:fltVal val="0"/>
                                          </p:val>
                                        </p:tav>
                                        <p:tav tm="100000">
                                          <p:val>
                                            <p:strVal val="#ppt_w"/>
                                          </p:val>
                                        </p:tav>
                                      </p:tavLst>
                                    </p:anim>
                                    <p:anim calcmode="lin" valueType="num">
                                      <p:cBhvr>
                                        <p:cTn id="46" dur="500" fill="hold"/>
                                        <p:tgtEl>
                                          <p:spTgt spid="37934"/>
                                        </p:tgtEl>
                                        <p:attrNameLst>
                                          <p:attrName>ppt_h</p:attrName>
                                        </p:attrNameLst>
                                      </p:cBhvr>
                                      <p:tavLst>
                                        <p:tav tm="0">
                                          <p:val>
                                            <p:fltVal val="0"/>
                                          </p:val>
                                        </p:tav>
                                        <p:tav tm="100000">
                                          <p:val>
                                            <p:strVal val="#ppt_h"/>
                                          </p:val>
                                        </p:tav>
                                      </p:tavLst>
                                    </p:anim>
                                    <p:animEffect transition="in" filter="fade">
                                      <p:cBhvr>
                                        <p:cTn id="47" dur="500"/>
                                        <p:tgtEl>
                                          <p:spTgt spid="37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32" grpId="0" animBg="1"/>
      <p:bldP spid="37933" grpId="0" animBg="1"/>
      <p:bldP spid="37933" grpId="1" animBg="1"/>
      <p:bldP spid="37934" grpId="0" animBg="1"/>
      <p:bldP spid="379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5607" name="Picture 38" descr="egondhoorne"/>
          <p:cNvPicPr>
            <a:picLocks noChangeAspect="1" noChangeArrowheads="1"/>
          </p:cNvPicPr>
          <p:nvPr/>
        </p:nvPicPr>
        <p:blipFill>
          <a:blip r:embed="rId2">
            <a:extLst>
              <a:ext uri="{28A0092B-C50C-407E-A947-70E740481C1C}">
                <a14:useLocalDpi xmlns:a14="http://schemas.microsoft.com/office/drawing/2010/main" val="0"/>
              </a:ext>
            </a:extLst>
          </a:blip>
          <a:srcRect b="2577"/>
          <a:stretch>
            <a:fillRect/>
          </a:stretch>
        </p:blipFill>
        <p:spPr bwMode="auto">
          <a:xfrm>
            <a:off x="1979613" y="908050"/>
            <a:ext cx="648017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52" name="AutoShape 40"/>
          <p:cNvSpPr>
            <a:spLocks noChangeArrowheads="1"/>
          </p:cNvSpPr>
          <p:nvPr/>
        </p:nvSpPr>
        <p:spPr bwMode="auto">
          <a:xfrm>
            <a:off x="179388" y="3212976"/>
            <a:ext cx="2160587" cy="1727200"/>
          </a:xfrm>
          <a:prstGeom prst="wedgeRectCallout">
            <a:avLst>
              <a:gd name="adj1" fmla="val 60509"/>
              <a:gd name="adj2" fmla="val 24449"/>
            </a:avLst>
          </a:prstGeom>
          <a:solidFill>
            <a:schemeClr val="accent3">
              <a:lumMod val="40000"/>
              <a:lumOff val="60000"/>
            </a:schemeClr>
          </a:solidFill>
          <a:ln w="9525">
            <a:solidFill>
              <a:schemeClr val="bg2"/>
            </a:solidFill>
            <a:miter lim="800000"/>
            <a:headEnd/>
            <a:tailEnd/>
          </a:ln>
          <a:effectLst/>
        </p:spPr>
        <p:txBody>
          <a:bodyPr/>
          <a:lstStyle/>
          <a:p>
            <a:r>
              <a:rPr lang="nl-NL" dirty="0"/>
              <a:t>Alva stelde de ‘Raad der Beroerten’ in die boven gewone rechtbanken kwamen te staan</a:t>
            </a:r>
          </a:p>
        </p:txBody>
      </p:sp>
      <p:sp>
        <p:nvSpPr>
          <p:cNvPr id="38953" name="AutoShape 41"/>
          <p:cNvSpPr>
            <a:spLocks noChangeArrowheads="1"/>
          </p:cNvSpPr>
          <p:nvPr/>
        </p:nvSpPr>
        <p:spPr bwMode="auto">
          <a:xfrm>
            <a:off x="179388" y="5107232"/>
            <a:ext cx="2160587" cy="863600"/>
          </a:xfrm>
          <a:prstGeom prst="wedgeRectCallout">
            <a:avLst>
              <a:gd name="adj1" fmla="val 60509"/>
              <a:gd name="adj2" fmla="val 18565"/>
            </a:avLst>
          </a:prstGeom>
          <a:solidFill>
            <a:schemeClr val="accent3">
              <a:lumMod val="40000"/>
              <a:lumOff val="60000"/>
            </a:schemeClr>
          </a:solidFill>
          <a:ln w="9525">
            <a:solidFill>
              <a:schemeClr val="bg2"/>
            </a:solidFill>
            <a:miter lim="800000"/>
            <a:headEnd/>
            <a:tailEnd/>
          </a:ln>
          <a:effectLst/>
        </p:spPr>
        <p:txBody>
          <a:bodyPr/>
          <a:lstStyle/>
          <a:p>
            <a:r>
              <a:rPr lang="nl-NL" dirty="0"/>
              <a:t>Deze’ Bloedraad’ liet 1100 mensen executeren</a:t>
            </a:r>
          </a:p>
        </p:txBody>
      </p:sp>
      <p:sp>
        <p:nvSpPr>
          <p:cNvPr id="38954" name="AutoShape 42"/>
          <p:cNvSpPr>
            <a:spLocks noChangeArrowheads="1"/>
          </p:cNvSpPr>
          <p:nvPr/>
        </p:nvSpPr>
        <p:spPr bwMode="auto">
          <a:xfrm>
            <a:off x="179388" y="982663"/>
            <a:ext cx="2160587" cy="2016125"/>
          </a:xfrm>
          <a:prstGeom prst="wedgeRectCallout">
            <a:avLst>
              <a:gd name="adj1" fmla="val 59403"/>
              <a:gd name="adj2" fmla="val 24722"/>
            </a:avLst>
          </a:prstGeom>
          <a:solidFill>
            <a:schemeClr val="accent3">
              <a:lumMod val="40000"/>
              <a:lumOff val="60000"/>
            </a:schemeClr>
          </a:solidFill>
          <a:ln w="9525">
            <a:solidFill>
              <a:schemeClr val="bg2"/>
            </a:solidFill>
            <a:miter lim="800000"/>
            <a:headEnd/>
            <a:tailEnd/>
          </a:ln>
          <a:effectLst/>
        </p:spPr>
        <p:txBody>
          <a:bodyPr/>
          <a:lstStyle/>
          <a:p>
            <a:r>
              <a:rPr lang="nl-NL" dirty="0"/>
              <a:t>Filips II gaf de edelen de schuld die volgens hem niet hard genoeg hadden opgetreden tegen de calvinisten</a:t>
            </a:r>
          </a:p>
        </p:txBody>
      </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413773"/>
            <a:ext cx="9017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241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54"/>
                                        </p:tgtEl>
                                        <p:attrNameLst>
                                          <p:attrName>style.visibility</p:attrName>
                                        </p:attrNameLst>
                                      </p:cBhvr>
                                      <p:to>
                                        <p:strVal val="visible"/>
                                      </p:to>
                                    </p:set>
                                    <p:animEffect transition="in" filter="fade">
                                      <p:cBhvr>
                                        <p:cTn id="7" dur="2000"/>
                                        <p:tgtEl>
                                          <p:spTgt spid="389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52"/>
                                        </p:tgtEl>
                                        <p:attrNameLst>
                                          <p:attrName>style.visibility</p:attrName>
                                        </p:attrNameLst>
                                      </p:cBhvr>
                                      <p:to>
                                        <p:strVal val="visible"/>
                                      </p:to>
                                    </p:set>
                                    <p:animEffect transition="in" filter="fade">
                                      <p:cBhvr>
                                        <p:cTn id="12" dur="2000"/>
                                        <p:tgtEl>
                                          <p:spTgt spid="389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953"/>
                                        </p:tgtEl>
                                        <p:attrNameLst>
                                          <p:attrName>style.visibility</p:attrName>
                                        </p:attrNameLst>
                                      </p:cBhvr>
                                      <p:to>
                                        <p:strVal val="visible"/>
                                      </p:to>
                                    </p:set>
                                    <p:animEffect transition="in" filter="fade">
                                      <p:cBhvr>
                                        <p:cTn id="17" dur="2000"/>
                                        <p:tgtEl>
                                          <p:spTgt spid="38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52" grpId="0" animBg="1"/>
      <p:bldP spid="38953" grpId="0" animBg="1"/>
      <p:bldP spid="389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609600" y="5715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nl-NL" dirty="0"/>
              <a:t>Leidens </a:t>
            </a:r>
            <a:r>
              <a:rPr lang="nl-NL" dirty="0" smtClean="0"/>
              <a:t>ontzet 1574 </a:t>
            </a:r>
            <a:endParaRPr lang="nl-NL" dirty="0"/>
          </a:p>
        </p:txBody>
      </p:sp>
      <p:pic>
        <p:nvPicPr>
          <p:cNvPr id="26627" name="Picture 5" descr="http://www.fibo.nl/show_image.asp?id=221&amp;serie_id=37&amp;type=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584200"/>
            <a:ext cx="7673975"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9933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el">
  <a:themeElements>
    <a:clrScheme name="Essentie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Civie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ncours">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294</TotalTime>
  <Words>1384</Words>
  <Application>Microsoft Office PowerPoint</Application>
  <PresentationFormat>Diavoorstelling (4:3)</PresentationFormat>
  <Paragraphs>113</Paragraphs>
  <Slides>25</Slides>
  <Notes>10</Notes>
  <HiddenSlides>0</HiddenSlides>
  <MMClips>0</MMClips>
  <ScaleCrop>false</ScaleCrop>
  <HeadingPairs>
    <vt:vector size="4" baseType="variant">
      <vt:variant>
        <vt:lpstr>Thema</vt:lpstr>
      </vt:variant>
      <vt:variant>
        <vt:i4>1</vt:i4>
      </vt:variant>
      <vt:variant>
        <vt:lpstr>Diatitels</vt:lpstr>
      </vt:variant>
      <vt:variant>
        <vt:i4>25</vt:i4>
      </vt:variant>
    </vt:vector>
  </HeadingPairs>
  <TitlesOfParts>
    <vt:vector size="26" baseType="lpstr">
      <vt:lpstr>Civiel</vt:lpstr>
      <vt:lpstr>Republiek der Zeven Verenigde Nederlanden  1515- 1648</vt:lpstr>
      <vt:lpstr>PowerPoint-presentatie</vt:lpstr>
      <vt:lpstr>PowerPoint-presentatie</vt:lpstr>
      <vt:lpstr>PowerPoint-presentatie</vt:lpstr>
      <vt:lpstr>Reactie Filips II</vt:lpstr>
      <vt:lpstr>PowerPoint-presentatie</vt:lpstr>
      <vt:lpstr>PowerPoint-presentatie</vt:lpstr>
      <vt:lpstr>PowerPoint-presentatie</vt:lpstr>
      <vt:lpstr>PowerPoint-presentatie</vt:lpstr>
      <vt:lpstr>De Alteratie van Amsterdam (1578)</vt:lpstr>
      <vt:lpstr>De Alteratie van Amsterdam (1578)</vt:lpstr>
      <vt:lpstr>PowerPoint-presentatie</vt:lpstr>
      <vt:lpstr>Plakkaat van Verlatinghe 26 juli 1581</vt:lpstr>
      <vt:lpstr>Plakkaat van Verlatinghe 26 juli 1581</vt:lpstr>
      <vt:lpstr>Plakkaat van Verlatinghe 26 juli 1581</vt:lpstr>
      <vt:lpstr>Plakkaat van Verlatinghe 26 juli 1581</vt:lpstr>
      <vt:lpstr>Plakkaat van Verlatinghe 26 juli 1581</vt:lpstr>
      <vt:lpstr>Plakkaat van Verlatinghe 26 juli 1581</vt:lpstr>
      <vt:lpstr>De route van de Armada 1588</vt:lpstr>
      <vt:lpstr>Wachthuisje om te waarschuwen voor de Armada</vt:lpstr>
      <vt:lpstr>De Armada 1588</vt:lpstr>
      <vt:lpstr>De Armada 1588</vt:lpstr>
      <vt:lpstr>De Armada</vt:lpstr>
      <vt:lpstr>De Armada 1588</vt:lpstr>
      <vt:lpstr>De Armada 1588</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Albert</dc:creator>
  <cp:lastModifiedBy>Albert</cp:lastModifiedBy>
  <cp:revision>74</cp:revision>
  <dcterms:created xsi:type="dcterms:W3CDTF">2012-12-30T09:00:40Z</dcterms:created>
  <dcterms:modified xsi:type="dcterms:W3CDTF">2013-05-20T08:47:56Z</dcterms:modified>
</cp:coreProperties>
</file>