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
  </p:notesMasterIdLst>
  <p:sldIdLst>
    <p:sldId id="256" r:id="rId2"/>
    <p:sldId id="294" r:id="rId3"/>
    <p:sldId id="295" r:id="rId4"/>
    <p:sldId id="292" r:id="rId5"/>
    <p:sldId id="293" r:id="rId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6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2D12-0118-4892-81C0-2943958EBEB7}" type="datetimeFigureOut">
              <a:rPr lang="nl-NL" smtClean="0"/>
              <a:t>20-5-2013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15834-0004-4002-B007-909EBF11AD3A}" type="slidenum">
              <a:rPr lang="nl-NL" smtClean="0"/>
              <a:t>‹nr.›</a:t>
            </a:fld>
            <a:endParaRPr lang="nl-NL"/>
          </a:p>
        </p:txBody>
      </p:sp>
    </p:spTree>
    <p:extLst>
      <p:ext uri="{BB962C8B-B14F-4D97-AF65-F5344CB8AC3E}">
        <p14:creationId xmlns:p14="http://schemas.microsoft.com/office/powerpoint/2010/main" val="17956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nl.wikipedia.org/wiki/Waterlooplein_(Amsterdam)" TargetMode="External"/><Relationship Id="rId3" Type="http://schemas.openxmlformats.org/officeDocument/2006/relationships/hyperlink" Target="http://nl.wikipedia.org/wiki/16e_eeuw" TargetMode="External"/><Relationship Id="rId7" Type="http://schemas.openxmlformats.org/officeDocument/2006/relationships/hyperlink" Target="http://nl.wikipedia.org/wiki/163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nl.wikipedia.org/wiki/Sefardim" TargetMode="External"/><Relationship Id="rId5" Type="http://schemas.openxmlformats.org/officeDocument/2006/relationships/hyperlink" Target="http://nl.wikipedia.org/wiki/Portugal" TargetMode="External"/><Relationship Id="rId10" Type="http://schemas.openxmlformats.org/officeDocument/2006/relationships/hyperlink" Target="http://nl.wikipedia.org/wiki/Gouden_Eeuw_(Nederland)" TargetMode="External"/><Relationship Id="rId4" Type="http://schemas.openxmlformats.org/officeDocument/2006/relationships/hyperlink" Target="http://nl.wikipedia.org/wiki/Spanje" TargetMode="External"/><Relationship Id="rId9" Type="http://schemas.openxmlformats.org/officeDocument/2006/relationships/hyperlink" Target="http://nl.wikipedia.org/wiki/Middellandse_Ze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smtClean="0"/>
              <a:t>De eerste Joden die zich sinds het einde van de </a:t>
            </a:r>
            <a:r>
              <a:rPr lang="nl-NL" smtClean="0">
                <a:hlinkClick r:id="rId3" action="ppaction://hlinkfile" tooltip="16e eeuw"/>
              </a:rPr>
              <a:t>16e eeuw</a:t>
            </a:r>
            <a:r>
              <a:rPr lang="nl-NL" smtClean="0"/>
              <a:t> in Amsterdam vestigden, kwamen uit </a:t>
            </a:r>
            <a:r>
              <a:rPr lang="nl-NL" smtClean="0">
                <a:hlinkClick r:id="rId4" action="ppaction://hlinkfile" tooltip="Spanje"/>
              </a:rPr>
              <a:t>Spanje</a:t>
            </a:r>
            <a:r>
              <a:rPr lang="nl-NL" smtClean="0"/>
              <a:t> en </a:t>
            </a:r>
            <a:r>
              <a:rPr lang="nl-NL" smtClean="0">
                <a:hlinkClick r:id="rId5" action="ppaction://hlinkfile" tooltip="Portugal"/>
              </a:rPr>
              <a:t>Portugal</a:t>
            </a:r>
            <a:r>
              <a:rPr lang="nl-NL" smtClean="0"/>
              <a:t>. Aanvankelijk mochten deze </a:t>
            </a:r>
            <a:r>
              <a:rPr lang="nl-NL" smtClean="0">
                <a:hlinkClick r:id="rId6" action="ppaction://hlinkfile" tooltip="Sefardim"/>
              </a:rPr>
              <a:t>Sefardim</a:t>
            </a:r>
            <a:r>
              <a:rPr lang="nl-NL" smtClean="0"/>
              <a:t> niet in het openbaar hun godsdienst belijden. In </a:t>
            </a:r>
            <a:r>
              <a:rPr lang="nl-NL" smtClean="0">
                <a:hlinkClick r:id="rId7" action="ppaction://hlinkfile" tooltip="1639"/>
              </a:rPr>
              <a:t>1639</a:t>
            </a:r>
            <a:r>
              <a:rPr lang="nl-NL" smtClean="0"/>
              <a:t> bouwden de Portugese Joden aan de Houtgracht (het huidige </a:t>
            </a:r>
            <a:r>
              <a:rPr lang="nl-NL" smtClean="0">
                <a:hlinkClick r:id="rId8" action="ppaction://hlinkfile" tooltip="Waterlooplein (Amsterdam)"/>
              </a:rPr>
              <a:t>Waterlooplein</a:t>
            </a:r>
            <a:r>
              <a:rPr lang="nl-NL" smtClean="0"/>
              <a:t>) voor het eerst een synagoge die vanaf de straat duidelijk zichtbaar was, waarmee een einde kwam aan de periode van onzichtbare huissynagogen. Het zal zeker een rol hebben gespeeld dat de Portugese Joden met hun handelscontacten met de landen rond de </a:t>
            </a:r>
            <a:r>
              <a:rPr lang="nl-NL" smtClean="0">
                <a:hlinkClick r:id="rId9" action="ppaction://hlinkfile" tooltip="Middellandse Zee"/>
              </a:rPr>
              <a:t>Middellandse Zee</a:t>
            </a:r>
            <a:r>
              <a:rPr lang="nl-NL" smtClean="0"/>
              <a:t> een belangrijke bijdrage leverden aan de Amsterdamse </a:t>
            </a:r>
            <a:r>
              <a:rPr lang="nl-NL" smtClean="0">
                <a:hlinkClick r:id="rId10" action="ppaction://hlinkfile" tooltip="Gouden Eeuw (Nederland)"/>
              </a:rPr>
              <a:t>Gouden Eeuw</a:t>
            </a:r>
            <a:r>
              <a:rPr lang="nl-NL" smtClean="0"/>
              <a:t>.</a:t>
            </a:r>
          </a:p>
        </p:txBody>
      </p:sp>
      <p:sp>
        <p:nvSpPr>
          <p:cNvPr id="409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228F435-870D-4F98-BE62-437D3E0A615F}" type="slidenum">
              <a:rPr lang="nl-NL" sz="1200" smtClean="0"/>
              <a:pPr eaLnBrk="1" hangingPunct="1"/>
              <a:t>5</a:t>
            </a:fld>
            <a:endParaRPr lang="nl-NL"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A6699212-6C02-45F7-A149-40C6AFA2B472}" type="datetime1">
              <a:rPr lang="nl-NL" smtClean="0"/>
              <a:t>20-5-2013</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B68CB47-B865-47F9-9DB2-D55C4F51E3E5}" type="datetime1">
              <a:rPr lang="nl-NL" smtClean="0"/>
              <a:t>20-5-2013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FF562F-486A-41A1-9938-60E4288BDE0B}"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99FF562F-486A-41A1-9938-60E4288BDE0B}" type="slidenum">
              <a:rPr lang="nl-NL" smtClean="0"/>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A5EDCDA1-6E43-470C-B85E-36C8A4FBCBBA}" type="datetime1">
              <a:rPr lang="nl-NL" smtClean="0"/>
              <a:t>20-5-2013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FE350951-EDC4-46C4-8C22-ACA222677F7C}" type="datetime1">
              <a:rPr lang="nl-NL" smtClean="0"/>
              <a:t>20-5-2013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99FF562F-486A-41A1-9938-60E4288BDE0B}" type="slidenum">
              <a:rPr lang="nl-NL" smtClean="0"/>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65DF0055-C7F5-4E05-9104-4B80B7C44723}" type="datetime1">
              <a:rPr lang="nl-NL" smtClean="0"/>
              <a:t>20-5-2013</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7BA22E9A-B66D-47D6-A81E-504BD8E1372C}" type="datetime1">
              <a:rPr lang="nl-NL" smtClean="0"/>
              <a:t>20-5-2013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FF562F-486A-41A1-9938-60E4288BDE0B}" type="slidenum">
              <a:rPr lang="nl-NL" smtClean="0"/>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0597A25B-5B5D-4774-AF98-6828E2DF1167}" type="datetime1">
              <a:rPr lang="nl-NL" smtClean="0"/>
              <a:t>20-5-2013</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99FF562F-486A-41A1-9938-60E4288BDE0B}" type="slidenum">
              <a:rPr lang="nl-NL" smtClean="0"/>
              <a:t>‹nr.›</a:t>
            </a:fld>
            <a:endParaRPr lang="nl-NL"/>
          </a:p>
        </p:txBody>
      </p:sp>
      <p:sp>
        <p:nvSpPr>
          <p:cNvPr id="23" name="Titel 22"/>
          <p:cNvSpPr>
            <a:spLocks noGrp="1"/>
          </p:cNvSpPr>
          <p:nvPr>
            <p:ph type="title"/>
          </p:nvPr>
        </p:nvSpPr>
        <p:spPr/>
        <p:txBody>
          <a:bodyPr rtlCol="0" anchor="b" anchorCtr="0"/>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4B1C5086-BBA2-45DA-9174-FFB3E58AA294}" type="datetime1">
              <a:rPr lang="nl-NL" smtClean="0"/>
              <a:t>20-5-2013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99FF562F-486A-41A1-9938-60E4288BDE0B}"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4311BA4A-BB6B-495C-83D7-1655CCA12E82}" type="datetime1">
              <a:rPr lang="nl-NL" smtClean="0"/>
              <a:t>20-5-2013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FF562F-486A-41A1-9938-60E4288BDE0B}"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5CDE21C6-C1CC-46F7-99B5-E9E861B92341}" type="datetime1">
              <a:rPr lang="nl-NL" smtClean="0"/>
              <a:t>20-5-2013</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99FF562F-486A-41A1-9938-60E4288BDE0B}" type="slidenum">
              <a:rPr lang="nl-NL" smtClean="0"/>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93E1FF09-293C-42AA-A0A4-EAC69977C774}" type="datetime1">
              <a:rPr lang="nl-NL" smtClean="0"/>
              <a:t>20-5-2013</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8A207D-D46C-48EE-A702-00305D799D37}" type="datetime1">
              <a:rPr lang="nl-NL" smtClean="0"/>
              <a:t>20-5-2013</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FF562F-486A-41A1-9938-60E4288BDE0B}" type="slidenum">
              <a:rPr lang="nl-NL" smtClean="0"/>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youtube.com/watch?v=t7GQ4Zhfkfw&amp;list=PLE049A71D558EB484&amp;index=8"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l/stoksken"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dirty="0" smtClean="0"/>
          </a:p>
          <a:p>
            <a:r>
              <a:rPr lang="nl-NL" dirty="0" smtClean="0">
                <a:solidFill>
                  <a:schemeClr val="accent3"/>
                </a:solidFill>
              </a:rPr>
              <a:t>Albert van der </a:t>
            </a:r>
            <a:r>
              <a:rPr lang="nl-NL" dirty="0" smtClean="0">
                <a:solidFill>
                  <a:schemeClr val="accent3"/>
                </a:solidFill>
              </a:rPr>
              <a:t>Kaap</a:t>
            </a:r>
          </a:p>
          <a:p>
            <a:r>
              <a:rPr lang="nl-NL" smtClean="0">
                <a:solidFill>
                  <a:schemeClr val="accent3"/>
                </a:solidFill>
              </a:rPr>
              <a:t>Met instructiefilmpje </a:t>
            </a:r>
            <a:r>
              <a:rPr lang="nl-NL" dirty="0" smtClean="0">
                <a:solidFill>
                  <a:schemeClr val="accent3"/>
                </a:solidFill>
              </a:rPr>
              <a:t>van Joost van Oort</a:t>
            </a:r>
            <a:endParaRPr lang="nl-NL" dirty="0">
              <a:solidFill>
                <a:schemeClr val="accent3"/>
              </a:solidFill>
            </a:endParaRPr>
          </a:p>
        </p:txBody>
      </p:sp>
      <p:sp>
        <p:nvSpPr>
          <p:cNvPr id="2" name="Titel 1"/>
          <p:cNvSpPr>
            <a:spLocks noGrp="1"/>
          </p:cNvSpPr>
          <p:nvPr>
            <p:ph type="ctrTitle"/>
          </p:nvPr>
        </p:nvSpPr>
        <p:spPr/>
        <p:txBody>
          <a:bodyPr>
            <a:normAutofit fontScale="90000"/>
          </a:bodyPr>
          <a:lstStyle/>
          <a:p>
            <a:r>
              <a:rPr lang="nl-NL" b="1" dirty="0">
                <a:solidFill>
                  <a:schemeClr val="accent3"/>
                </a:solidFill>
              </a:rPr>
              <a:t>Republiek der Zeven Verenigde Nederlanden </a:t>
            </a:r>
            <a:r>
              <a:rPr lang="nl-NL" b="1" dirty="0" smtClean="0">
                <a:solidFill>
                  <a:schemeClr val="accent3"/>
                </a:solidFill>
              </a:rPr>
              <a:t/>
            </a:r>
            <a:br>
              <a:rPr lang="nl-NL" b="1" dirty="0" smtClean="0">
                <a:solidFill>
                  <a:schemeClr val="accent3"/>
                </a:solidFill>
              </a:rPr>
            </a:br>
            <a:r>
              <a:rPr lang="nl-NL" b="1" dirty="0" smtClean="0">
                <a:solidFill>
                  <a:schemeClr val="accent3"/>
                </a:solidFill>
              </a:rPr>
              <a:t>1515- 1648</a:t>
            </a:r>
            <a:endParaRPr lang="nl-NL" b="1" dirty="0">
              <a:solidFill>
                <a:schemeClr val="accent3"/>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725144"/>
            <a:ext cx="3835400" cy="1066800"/>
          </a:xfrm>
          <a:prstGeom prst="rect">
            <a:avLst/>
          </a:prstGeom>
        </p:spPr>
      </p:pic>
    </p:spTree>
    <p:extLst>
      <p:ext uri="{BB962C8B-B14F-4D97-AF65-F5344CB8AC3E}">
        <p14:creationId xmlns:p14="http://schemas.microsoft.com/office/powerpoint/2010/main" val="15108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J.P. </a:t>
            </a:r>
            <a:r>
              <a:rPr lang="nl-NL" dirty="0"/>
              <a:t>Coen </a:t>
            </a:r>
            <a:r>
              <a:rPr lang="nl-NL" dirty="0" smtClean="0"/>
              <a:t>gouverneur-generaal 1617</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2</a:t>
            </a:fld>
            <a:endParaRPr lang="nl-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3600400" cy="486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73433"/>
            <a:ext cx="3557834" cy="487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6413773"/>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hlinkClick r:id="rId5"/>
          </p:cNvPr>
          <p:cNvPicPr>
            <a:picLocks noGrp="1" noChangeAspect="1" noChangeArrowheads="1"/>
          </p:cNvPicPr>
          <p:nvPr>
            <p:ph sz="quarter" idx="1"/>
          </p:nvPr>
        </p:nvPicPr>
        <p:blipFill>
          <a:blip r:embed="rId6" cstate="print">
            <a:extLst>
              <a:ext uri="{28A0092B-C50C-407E-A947-70E740481C1C}">
                <a14:useLocalDpi xmlns:a14="http://schemas.microsoft.com/office/drawing/2010/main" val="0"/>
              </a:ext>
            </a:extLst>
          </a:blip>
          <a:srcRect/>
          <a:stretch>
            <a:fillRect/>
          </a:stretch>
        </p:blipFill>
        <p:spPr bwMode="auto">
          <a:xfrm>
            <a:off x="8532284" y="6237098"/>
            <a:ext cx="432262" cy="4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64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Batavia bestuurscentrum van de VOC 1619</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3</a:t>
            </a:fld>
            <a:endParaRPr lang="nl-NL"/>
          </a:p>
        </p:txBody>
      </p:sp>
      <p:sp>
        <p:nvSpPr>
          <p:cNvPr id="4" name="Tijdelijke aanduiding voor inhoud 3"/>
          <p:cNvSpPr>
            <a:spLocks noGrp="1"/>
          </p:cNvSpPr>
          <p:nvPr>
            <p:ph sz="quarter" idx="1"/>
          </p:nvPr>
        </p:nvSpPr>
        <p:spPr/>
        <p:txBody>
          <a:bodyPr/>
          <a:lstStyle/>
          <a:p>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35" y="980728"/>
            <a:ext cx="5874131" cy="326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413773"/>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192367" y="4365104"/>
            <a:ext cx="1584176" cy="369332"/>
          </a:xfrm>
          <a:prstGeom prst="rect">
            <a:avLst/>
          </a:prstGeom>
          <a:noFill/>
        </p:spPr>
        <p:txBody>
          <a:bodyPr wrap="square" rtlCol="0">
            <a:spAutoFit/>
          </a:bodyPr>
          <a:lstStyle/>
          <a:p>
            <a:r>
              <a:rPr lang="nl-NL" dirty="0" smtClean="0"/>
              <a:t>Batavia 1627</a:t>
            </a:r>
            <a:endParaRPr lang="nl-NL"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58453"/>
            <a:ext cx="4411588" cy="348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a:off x="2771800" y="5877272"/>
            <a:ext cx="1584176" cy="369332"/>
          </a:xfrm>
          <a:prstGeom prst="rect">
            <a:avLst/>
          </a:prstGeom>
          <a:noFill/>
        </p:spPr>
        <p:txBody>
          <a:bodyPr wrap="square" rtlCol="0">
            <a:spAutoFit/>
          </a:bodyPr>
          <a:lstStyle/>
          <a:p>
            <a:r>
              <a:rPr lang="nl-NL" dirty="0" smtClean="0"/>
              <a:t>Batavia 1681</a:t>
            </a:r>
            <a:endParaRPr lang="nl-NL" dirty="0"/>
          </a:p>
        </p:txBody>
      </p:sp>
    </p:spTree>
    <p:extLst>
      <p:ext uri="{BB962C8B-B14F-4D97-AF65-F5344CB8AC3E}">
        <p14:creationId xmlns:p14="http://schemas.microsoft.com/office/powerpoint/2010/main" val="3199147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524" y="3674187"/>
            <a:ext cx="4272409" cy="31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4" descr="http://www.entoen.nu/media/Stokje%20Jv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826317"/>
            <a:ext cx="4176713"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33375"/>
            <a:ext cx="15240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280" y="69851"/>
            <a:ext cx="6796482" cy="357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1556792"/>
            <a:ext cx="1300086" cy="27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69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endParaRPr lang="nl-NL" smtClean="0"/>
          </a:p>
        </p:txBody>
      </p:sp>
      <p:sp>
        <p:nvSpPr>
          <p:cNvPr id="29699" name="Tijdelijke aanduiding voor inhoud 2"/>
          <p:cNvSpPr>
            <a:spLocks noGrp="1"/>
          </p:cNvSpPr>
          <p:nvPr>
            <p:ph idx="1"/>
          </p:nvPr>
        </p:nvSpPr>
        <p:spPr/>
        <p:txBody>
          <a:bodyPr/>
          <a:lstStyle/>
          <a:p>
            <a:endParaRPr lang="nl-NL"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3063"/>
            <a:ext cx="50673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692150"/>
            <a:ext cx="30480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24175"/>
            <a:ext cx="56959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6413773"/>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5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290</TotalTime>
  <Words>136</Words>
  <Application>Microsoft Office PowerPoint</Application>
  <PresentationFormat>Diavoorstelling (4:3)</PresentationFormat>
  <Paragraphs>12</Paragraphs>
  <Slides>5</Slides>
  <Notes>1</Notes>
  <HiddenSlides>0</HiddenSlides>
  <MMClips>0</MMClips>
  <ScaleCrop>false</ScaleCrop>
  <HeadingPairs>
    <vt:vector size="4" baseType="variant">
      <vt:variant>
        <vt:lpstr>Thema</vt:lpstr>
      </vt:variant>
      <vt:variant>
        <vt:i4>1</vt:i4>
      </vt:variant>
      <vt:variant>
        <vt:lpstr>Diatitels</vt:lpstr>
      </vt:variant>
      <vt:variant>
        <vt:i4>5</vt:i4>
      </vt:variant>
    </vt:vector>
  </HeadingPairs>
  <TitlesOfParts>
    <vt:vector size="6" baseType="lpstr">
      <vt:lpstr>Civiel</vt:lpstr>
      <vt:lpstr>Republiek der Zeven Verenigde Nederlanden  1515- 1648</vt:lpstr>
      <vt:lpstr>J.P. Coen gouverneur-generaal 1617</vt:lpstr>
      <vt:lpstr>Batavia bestuurscentrum van de VOC 1619</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Albert</dc:creator>
  <cp:lastModifiedBy>Albert</cp:lastModifiedBy>
  <cp:revision>74</cp:revision>
  <dcterms:created xsi:type="dcterms:W3CDTF">2012-12-30T09:00:40Z</dcterms:created>
  <dcterms:modified xsi:type="dcterms:W3CDTF">2013-05-20T08:47:26Z</dcterms:modified>
</cp:coreProperties>
</file>