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4"/>
  </p:notesMasterIdLst>
  <p:sldIdLst>
    <p:sldId id="258" r:id="rId2"/>
    <p:sldId id="257" r:id="rId3"/>
    <p:sldId id="270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FA15E-463E-4A3C-9A22-E86D42D874EF}" type="datetimeFigureOut">
              <a:rPr lang="nl-NL" smtClean="0"/>
              <a:t>23-4-2011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88DFE-6335-4B41-AB1B-759E285A6AE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75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80795-491C-4EAB-AD0D-AB52D7DF8737}" type="slidenum">
              <a:rPr lang="it-IT"/>
              <a:pPr/>
              <a:t>1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4/23/2011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4/23/2011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20713"/>
            <a:ext cx="7772400" cy="1296987"/>
          </a:xfrm>
        </p:spPr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7504" y="6209024"/>
            <a:ext cx="37444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 smtClean="0">
                <a:solidFill>
                  <a:schemeClr val="bg1"/>
                </a:solidFill>
              </a:rPr>
              <a:t>Met dank aan Cristina </a:t>
            </a:r>
            <a:r>
              <a:rPr lang="it-IT" sz="1600" dirty="0">
                <a:solidFill>
                  <a:schemeClr val="bg1"/>
                </a:solidFill>
              </a:rPr>
              <a:t>Bettati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2" y="2365142"/>
            <a:ext cx="4371975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5" name="Rectangle 4"/>
          <p:cNvSpPr/>
          <p:nvPr/>
        </p:nvSpPr>
        <p:spPr>
          <a:xfrm>
            <a:off x="328050" y="1829644"/>
            <a:ext cx="49640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Kurt Huber</a:t>
            </a:r>
          </a:p>
          <a:p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Kurt </a:t>
            </a:r>
            <a:r>
              <a:rPr lang="nl-NL" dirty="0"/>
              <a:t>Huber was hoogleraar psychologie en filosofie aan de universiteit van </a:t>
            </a:r>
            <a:r>
              <a:rPr lang="nl-NL" dirty="0" smtClean="0"/>
              <a:t>Munchen.</a:t>
            </a: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/>
              <a:t>Hij maakte zich kwaad over het feit dat niet de Bolsjewieken, </a:t>
            </a:r>
            <a:r>
              <a:rPr lang="nl-NL" dirty="0" smtClean="0"/>
              <a:t>maar </a:t>
            </a:r>
            <a:r>
              <a:rPr lang="nl-NL" dirty="0"/>
              <a:t>zijn eigen landgenoten en zijn eigen regering systematisch ,mensen vermoordden. Van </a:t>
            </a:r>
            <a:r>
              <a:rPr lang="nl-NL" dirty="0" smtClean="0"/>
              <a:t>patriot werd </a:t>
            </a:r>
            <a:r>
              <a:rPr lang="nl-NL" dirty="0"/>
              <a:t>hij daarom </a:t>
            </a:r>
            <a:r>
              <a:rPr lang="nl-NL" dirty="0" smtClean="0"/>
              <a:t>tegenstander </a:t>
            </a:r>
            <a:r>
              <a:rPr lang="nl-NL" dirty="0"/>
              <a:t>van het nazi-regime. </a:t>
            </a:r>
            <a:endParaRPr lang="nl-NL" dirty="0" smtClean="0"/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Hij </a:t>
            </a:r>
            <a:r>
              <a:rPr lang="nl-NL" dirty="0"/>
              <a:t>schrijft het laatste </a:t>
            </a:r>
            <a:r>
              <a:rPr lang="nl-NL" dirty="0" smtClean="0"/>
              <a:t>pamflet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Sterke </a:t>
            </a:r>
            <a:r>
              <a:rPr lang="nl-NL" dirty="0"/>
              <a:t>en moedige tegenstander van rechter Roland Freisler, die hem zijn doctorstitel afneemt.</a:t>
            </a:r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00217"/>
            <a:ext cx="1524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2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pic>
        <p:nvPicPr>
          <p:cNvPr id="6" name="Picture 7" descr="freisl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095" y="1542339"/>
            <a:ext cx="2028678" cy="221739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11" y="4149080"/>
            <a:ext cx="3800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08425"/>
            <a:ext cx="2143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4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Alle leden zijn door Roland Freisler van het Volksgerichtshof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veroordeeld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tot de dood door de guillotine</a:t>
            </a:r>
            <a:endParaRPr lang="nl-NL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925144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                            Graf van Hans en Sophie Scholl and Christoph Probst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83345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2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793579" cy="451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8004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Verzetsgroep van studenten in München juni 1942-februari 1943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Geïnspireerd door  hun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christen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Beïnvloed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door ervaringen aan het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front en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berichten van vrienden over massamoorden in Polen </a:t>
            </a:r>
            <a:r>
              <a:rPr lang="it-IT" dirty="0" smtClean="0">
                <a:latin typeface="Century Gothic" pitchFamily="34" charset="0"/>
              </a:rPr>
              <a:t>en </a:t>
            </a:r>
            <a:r>
              <a:rPr lang="it-IT" dirty="0">
                <a:latin typeface="Century Gothic" pitchFamily="34" charset="0"/>
              </a:rPr>
              <a:t>kwaadheid</a:t>
            </a:r>
            <a:r>
              <a:rPr lang="it-IT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it-IT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over de deportatie van Joden en tegenstanders van het regime schreven zij pamfletten tegen het </a:t>
            </a:r>
            <a:r>
              <a:rPr lang="it-IT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Nazi-regime</a:t>
            </a:r>
            <a:endParaRPr lang="it-IT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2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18384" cy="4114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Leden van Die Weisse Rose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Sophie Scholl (1921-1943)</a:t>
            </a:r>
          </a:p>
          <a:p>
            <a:r>
              <a:rPr lang="nl-NL" dirty="0" smtClean="0"/>
              <a:t>Hans Scholl (1918 -1943)</a:t>
            </a:r>
          </a:p>
          <a:p>
            <a:r>
              <a:rPr lang="nl-NL" dirty="0" smtClean="0"/>
              <a:t>Alexander Schmorell (1917-1943)</a:t>
            </a:r>
          </a:p>
          <a:p>
            <a:r>
              <a:rPr lang="nl-NL" dirty="0" smtClean="0"/>
              <a:t>Christoph Probst (1919-1943)</a:t>
            </a:r>
          </a:p>
          <a:p>
            <a:r>
              <a:rPr lang="nl-NL" dirty="0" smtClean="0"/>
              <a:t>Willi Graf (1918-1943)</a:t>
            </a:r>
          </a:p>
          <a:p>
            <a:r>
              <a:rPr lang="nl-NL" dirty="0" smtClean="0"/>
              <a:t>Kurt Huber (1893-1943)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744416" cy="533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5" name="Rectangle 4"/>
          <p:cNvSpPr/>
          <p:nvPr/>
        </p:nvSpPr>
        <p:spPr>
          <a:xfrm>
            <a:off x="251520" y="13407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Sophie Scholl (1921-1943)</a:t>
            </a:r>
          </a:p>
          <a:p>
            <a:endParaRPr lang="de-DE" dirty="0" smtClean="0"/>
          </a:p>
          <a:p>
            <a:r>
              <a:rPr lang="de-DE" dirty="0" smtClean="0"/>
              <a:t>Mei 1942: Studie Biologie en Filosofie in </a:t>
            </a:r>
            <a:r>
              <a:rPr lang="de-DE" dirty="0"/>
              <a:t>München </a:t>
            </a:r>
            <a:r>
              <a:rPr lang="de-DE" dirty="0" smtClean="0"/>
              <a:t>Haar vriend, </a:t>
            </a:r>
            <a:r>
              <a:rPr lang="de-DE" dirty="0"/>
              <a:t>Fritz Hartnagel, </a:t>
            </a:r>
            <a:r>
              <a:rPr lang="de-DE" dirty="0" smtClean="0"/>
              <a:t>is in opleiding voor beroepsofficier. In brieven aan hem vraagt zij vaak naar zijn rol als soldaat en verklaar zij hem haar kritische houding: „</a:t>
            </a:r>
            <a:r>
              <a:rPr lang="de-DE" dirty="0"/>
              <a:t>Ich kann es nicht begreifen, dass nun dauernd Menschen in Lebensgefahr gebracht werden von anderen Menschen. Ich kann es nie begreifen und ich finde es </a:t>
            </a:r>
            <a:r>
              <a:rPr lang="de-DE" dirty="0" smtClean="0"/>
              <a:t>entsetzlich. </a:t>
            </a:r>
            <a:r>
              <a:rPr lang="de-DE" dirty="0"/>
              <a:t>Sag nicht, es ist für’s Vaterland</a:t>
            </a:r>
            <a:r>
              <a:rPr lang="de-DE" dirty="0" smtClean="0"/>
              <a:t>!“. (5 september 1939)</a:t>
            </a:r>
            <a:endParaRPr lang="de-DE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1544960" cy="211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9432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80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4" name="Rectangle 3"/>
          <p:cNvSpPr/>
          <p:nvPr/>
        </p:nvSpPr>
        <p:spPr>
          <a:xfrm>
            <a:off x="323528" y="155679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Hans Scholl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Na het vervullen van zijn militaire diensplicht gaat hij in 1939 medicijnen studeren </a:t>
            </a:r>
            <a:r>
              <a:rPr lang="de-DE" dirty="0"/>
              <a:t>in </a:t>
            </a:r>
            <a:r>
              <a:rPr lang="de-DE" dirty="0" smtClean="0"/>
              <a:t>München. In 1940 moet hij als hospik naar het front.</a:t>
            </a:r>
            <a:endParaRPr lang="de-DE" dirty="0"/>
          </a:p>
          <a:p>
            <a:r>
              <a:rPr lang="de-DE" dirty="0" smtClean="0"/>
              <a:t>Onder de indruk van de ellende die oorlog veroorzaakt besluit hij in het verzet te </a:t>
            </a:r>
          </a:p>
          <a:p>
            <a:r>
              <a:rPr lang="de-DE" dirty="0" smtClean="0"/>
              <a:t>Tussen 27 juni </a:t>
            </a:r>
            <a:r>
              <a:rPr lang="de-DE" dirty="0"/>
              <a:t>und </a:t>
            </a:r>
            <a:r>
              <a:rPr lang="de-DE" dirty="0" smtClean="0"/>
              <a:t>12 </a:t>
            </a:r>
            <a:r>
              <a:rPr lang="de-DE" dirty="0"/>
              <a:t>Juli 1942 </a:t>
            </a:r>
            <a:r>
              <a:rPr lang="de-DE" dirty="0" smtClean="0"/>
              <a:t>schrijven en verzenden hij en Alexander </a:t>
            </a:r>
            <a:r>
              <a:rPr lang="de-DE" dirty="0"/>
              <a:t>Schmorell </a:t>
            </a:r>
            <a:r>
              <a:rPr lang="de-DE" dirty="0" smtClean="0"/>
              <a:t>de eerste  vier pamfletten.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Hans aan het Oostfront, zomer 1942</a:t>
            </a:r>
            <a:endParaRPr lang="de-DE" dirty="0"/>
          </a:p>
          <a:p>
            <a:endParaRPr lang="de-DE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1" y="3933056"/>
            <a:ext cx="1676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2" y="3378861"/>
            <a:ext cx="47529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6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13633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Op 18 februari 1943 worden Hans en Sophie in de universiteit betrapt op het verspreiden van pamfletten en gearresteerd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Tijdens zijn verhoor verklaart Hans dat hij zich verplicht voelde in het verzet te gaan omdat hij niet onverschilledig tegenover het lot van zijn land stond</a:t>
            </a:r>
            <a:br>
              <a:rPr lang="de-DE" dirty="0" smtClean="0"/>
            </a:br>
            <a:r>
              <a:rPr lang="de-DE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Zijn laatste woorden waren: </a:t>
            </a:r>
            <a:r>
              <a:rPr lang="de-DE" dirty="0"/>
              <a:t>ES LEBE DIE FREIHEIT!</a:t>
            </a:r>
          </a:p>
          <a:p>
            <a:endParaRPr lang="de-DE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18478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7861"/>
            <a:ext cx="18478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6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600200"/>
            <a:ext cx="4898504" cy="30529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dirty="0" smtClean="0">
                <a:latin typeface="Century Gothic" pitchFamily="34" charset="0"/>
              </a:rPr>
              <a:t>Alexander Schmorell</a:t>
            </a:r>
          </a:p>
          <a:p>
            <a:r>
              <a:rPr lang="de-DE" sz="6400" dirty="0" smtClean="0">
                <a:latin typeface="Century Gothic" pitchFamily="34" charset="0"/>
              </a:rPr>
              <a:t>De opleiding van Alexander Schmorell tot soldaat stroken niet met zijn verlangen naar vrijheid en onafhankelijkheid</a:t>
            </a:r>
          </a:p>
          <a:p>
            <a:r>
              <a:rPr lang="de-DE" sz="6400" dirty="0" smtClean="0">
                <a:latin typeface="Century Gothic" pitchFamily="34" charset="0"/>
              </a:rPr>
              <a:t>Als student medicijnen in </a:t>
            </a:r>
            <a:r>
              <a:rPr lang="de-DE" sz="6400" dirty="0">
                <a:latin typeface="Century Gothic" pitchFamily="34" charset="0"/>
              </a:rPr>
              <a:t>München </a:t>
            </a:r>
            <a:r>
              <a:rPr lang="de-DE" sz="6400" dirty="0" smtClean="0">
                <a:latin typeface="Century Gothic" pitchFamily="34" charset="0"/>
              </a:rPr>
              <a:t>leert hij Hans en Willi kennen</a:t>
            </a:r>
          </a:p>
          <a:p>
            <a:r>
              <a:rPr lang="de-DE" sz="6400" dirty="0" smtClean="0">
                <a:latin typeface="Century Gothic" pitchFamily="34" charset="0"/>
              </a:rPr>
              <a:t>Hij is van het begin af aan betrokken bij Die </a:t>
            </a:r>
            <a:r>
              <a:rPr lang="de-DE" sz="6400" dirty="0">
                <a:latin typeface="Century Gothic" pitchFamily="34" charset="0"/>
              </a:rPr>
              <a:t>Weißen </a:t>
            </a:r>
            <a:r>
              <a:rPr lang="de-DE" sz="6400" dirty="0" smtClean="0">
                <a:latin typeface="Century Gothic" pitchFamily="34" charset="0"/>
              </a:rPr>
              <a:t>Rose</a:t>
            </a:r>
          </a:p>
          <a:p>
            <a:r>
              <a:rPr lang="de-DE" sz="6400" dirty="0" smtClean="0">
                <a:latin typeface="Century Gothic" pitchFamily="34" charset="0"/>
              </a:rPr>
              <a:t>Na de arrestatie van </a:t>
            </a:r>
            <a:r>
              <a:rPr lang="de-DE" sz="6400" dirty="0">
                <a:latin typeface="Century Gothic" pitchFamily="34" charset="0"/>
              </a:rPr>
              <a:t>Hans </a:t>
            </a:r>
            <a:r>
              <a:rPr lang="de-DE" sz="6400" dirty="0" smtClean="0">
                <a:latin typeface="Century Gothic" pitchFamily="34" charset="0"/>
              </a:rPr>
              <a:t>en </a:t>
            </a:r>
            <a:r>
              <a:rPr lang="de-DE" sz="6400" dirty="0">
                <a:latin typeface="Century Gothic" pitchFamily="34" charset="0"/>
              </a:rPr>
              <a:t>Sophie </a:t>
            </a:r>
            <a:r>
              <a:rPr lang="de-DE" sz="6400" dirty="0" smtClean="0">
                <a:latin typeface="Century Gothic" pitchFamily="34" charset="0"/>
              </a:rPr>
              <a:t>probeert hij onder te duiken op het platteland. Hij moet echter terugkeren naar München waar hij wordt gezocht</a:t>
            </a:r>
            <a:r>
              <a:rPr lang="de-DE" sz="4400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        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                       </a:t>
            </a:r>
            <a:endParaRPr lang="de-DE" dirty="0"/>
          </a:p>
          <a:p>
            <a:endParaRPr lang="de-DE" dirty="0"/>
          </a:p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7" y="1556792"/>
            <a:ext cx="2857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161928" cy="19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7904" y="6093296"/>
            <a:ext cx="4898504" cy="604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400" dirty="0" smtClean="0">
                <a:latin typeface="Century Gothic" pitchFamily="34" charset="0"/>
              </a:rPr>
              <a:t>Alexander Schmorell (links) en Hans Scholl.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                                                  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                           </a:t>
            </a:r>
          </a:p>
          <a:p>
            <a:endParaRPr lang="de-DE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866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042520" cy="4114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Christoph Probst</a:t>
            </a:r>
          </a:p>
          <a:p>
            <a:r>
              <a:rPr lang="nl-NL" dirty="0" smtClean="0"/>
              <a:t>Na </a:t>
            </a:r>
            <a:r>
              <a:rPr lang="nl-NL" dirty="0"/>
              <a:t>de </a:t>
            </a:r>
            <a:r>
              <a:rPr lang="nl-NL" dirty="0" smtClean="0"/>
              <a:t>arbeitsdienst </a:t>
            </a:r>
            <a:r>
              <a:rPr lang="nl-NL" dirty="0"/>
              <a:t>en militaire dienst begint Christoph Probst in 1939 aan zijn medicijnenstudie in München. </a:t>
            </a:r>
            <a:endParaRPr lang="nl-NL" dirty="0" smtClean="0"/>
          </a:p>
          <a:p>
            <a:r>
              <a:rPr lang="nl-NL" dirty="0" smtClean="0"/>
              <a:t>Op </a:t>
            </a:r>
            <a:r>
              <a:rPr lang="nl-NL" dirty="0"/>
              <a:t>21-jarige leeftijd trouwde hij met Herta Dohrn</a:t>
            </a:r>
            <a:r>
              <a:rPr lang="nl-NL" dirty="0" smtClean="0"/>
              <a:t>.</a:t>
            </a:r>
          </a:p>
          <a:p>
            <a:r>
              <a:rPr lang="nl-NL" dirty="0" smtClean="0"/>
              <a:t>In </a:t>
            </a:r>
            <a:r>
              <a:rPr lang="nl-NL" dirty="0"/>
              <a:t>Die Weisse Rose bleef </a:t>
            </a:r>
            <a:r>
              <a:rPr lang="nl-NL" dirty="0" smtClean="0"/>
              <a:t>bij op </a:t>
            </a:r>
            <a:r>
              <a:rPr lang="nl-NL" dirty="0"/>
              <a:t>de achtergrond, omdat hij zijn verantwoordelijkheid tegenover zijn gezin voelde. </a:t>
            </a:r>
            <a:endParaRPr lang="nl-NL" dirty="0" smtClean="0"/>
          </a:p>
          <a:p>
            <a:r>
              <a:rPr lang="nl-NL" dirty="0" smtClean="0"/>
              <a:t>Hans </a:t>
            </a:r>
            <a:r>
              <a:rPr lang="nl-NL" dirty="0"/>
              <a:t>en Sophie Scholl probeerden </a:t>
            </a:r>
            <a:r>
              <a:rPr lang="nl-NL" dirty="0" smtClean="0"/>
              <a:t>tevergeefs zoveel </a:t>
            </a:r>
            <a:r>
              <a:rPr lang="nl-NL" dirty="0"/>
              <a:t>mogelijk schuld op zich te nemen om Probst te redden. </a:t>
            </a:r>
            <a:endParaRPr lang="nl-NL" dirty="0" smtClean="0"/>
          </a:p>
          <a:p>
            <a:r>
              <a:rPr lang="nl-NL" dirty="0" smtClean="0"/>
              <a:t>Kort </a:t>
            </a:r>
            <a:r>
              <a:rPr lang="nl-NL" dirty="0"/>
              <a:t>voor zijn executie liet Probst zich katholiek dopen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801888" cy="379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2095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66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8000" b="1" dirty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DIE WEIßE ROSE</a:t>
            </a:r>
            <a:endParaRPr lang="nl-NL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826496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Willi Graf</a:t>
            </a:r>
          </a:p>
          <a:p>
            <a:r>
              <a:rPr lang="de-DE" dirty="0" smtClean="0"/>
              <a:t>Willi Graf is al vanaf zijn jeugd tegenstander van het Nationaal-Socialisme. Volgens hem moet een christen ook politiek denken en handelen</a:t>
            </a:r>
          </a:p>
          <a:p>
            <a:r>
              <a:rPr lang="de-DE" dirty="0" smtClean="0"/>
              <a:t>Als medicijnen student in Bonn moet hij dienstnemen en hij vecht zowel aan het West- als aan het Oostfront. </a:t>
            </a:r>
          </a:p>
          <a:p>
            <a:r>
              <a:rPr lang="de-DE" dirty="0" smtClean="0"/>
              <a:t>Na zijn arrestatie wordt hij geregeld door de </a:t>
            </a:r>
            <a:r>
              <a:rPr lang="de-DE" dirty="0"/>
              <a:t>Gestapo </a:t>
            </a:r>
            <a:r>
              <a:rPr lang="de-DE" dirty="0" smtClean="0"/>
              <a:t>verhoord: hij moet namen van tegenstanders van het Nationaal-Socialsime verraden, maar hij zwijgt.</a:t>
            </a:r>
          </a:p>
          <a:p>
            <a:r>
              <a:rPr lang="de-DE" dirty="0" smtClean="0"/>
              <a:t>In een afscheidsbrief aan zijn zuster Annalise schrijft hij: </a:t>
            </a:r>
            <a:r>
              <a:rPr lang="de-DE" dirty="0"/>
              <a:t>“Sie sollen weitertragen, was wir begonnen haben</a:t>
            </a:r>
            <a:r>
              <a:rPr lang="de-DE" dirty="0" smtClean="0"/>
              <a:t>”.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8575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124818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110</TotalTime>
  <Words>574</Words>
  <Application>Microsoft Office PowerPoint</Application>
  <PresentationFormat>On-screen Show (4:3)</PresentationFormat>
  <Paragraphs>105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  <vt:lpstr>DIE WEIßE ROSE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WEIßE ROSE</dc:title>
  <dc:creator>Albert</dc:creator>
  <cp:lastModifiedBy>Albert</cp:lastModifiedBy>
  <cp:revision>27</cp:revision>
  <dcterms:created xsi:type="dcterms:W3CDTF">2011-04-23T08:54:31Z</dcterms:created>
  <dcterms:modified xsi:type="dcterms:W3CDTF">2011-04-23T10:45:27Z</dcterms:modified>
</cp:coreProperties>
</file>