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handoutMasterIdLst>
    <p:handoutMasterId r:id="rId17"/>
  </p:handout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  <p:sldId id="269" r:id="rId9"/>
    <p:sldId id="260" r:id="rId10"/>
    <p:sldId id="270" r:id="rId11"/>
    <p:sldId id="264" r:id="rId12"/>
    <p:sldId id="261" r:id="rId13"/>
    <p:sldId id="271" r:id="rId14"/>
    <p:sldId id="272" r:id="rId15"/>
    <p:sldId id="26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4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nl-NL" sz="1400" dirty="0" err="1" smtClean="0"/>
              <a:t>Proefielwerkstuk</a:t>
            </a:r>
            <a:r>
              <a:rPr lang="nl-NL" sz="1400" dirty="0" smtClean="0"/>
              <a:t>  maken</a:t>
            </a:r>
            <a:endParaRPr lang="nl-NL" sz="140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E88F5-CF1C-44C6-8AD0-047341E7E830}" type="datetimeFigureOut">
              <a:rPr lang="nl-NL" smtClean="0"/>
              <a:pPr/>
              <a:t>16-11-2014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nl-NL" sz="1400" dirty="0"/>
              <a:t>o</a:t>
            </a:r>
            <a:r>
              <a:rPr lang="nl-NL" sz="1400" dirty="0" smtClean="0"/>
              <a:t>nder begeleiding</a:t>
            </a:r>
            <a:endParaRPr lang="nl-NL" sz="140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1BAAB-362C-4AE2-A1A2-62FA1DEDB56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9612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November 16, 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November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November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November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November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November 16,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November 16,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November 16,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November 16,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November 16, 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November 16,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November 16,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slow">
    <p:push dir="u"/>
  </p:transition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legraaf.nl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571056" y="2581500"/>
            <a:ext cx="3636575" cy="3124485"/>
          </a:xfrm>
        </p:spPr>
        <p:txBody>
          <a:bodyPr>
            <a:normAutofit fontScale="90000"/>
          </a:bodyPr>
          <a:lstStyle/>
          <a:p>
            <a:pPr algn="ctr"/>
            <a:r>
              <a:rPr lang="nl-NL" b="1" dirty="0" smtClean="0">
                <a:solidFill>
                  <a:schemeClr val="accent5">
                    <a:lumMod val="50000"/>
                  </a:schemeClr>
                </a:solidFill>
              </a:rPr>
              <a:t>idee</a:t>
            </a:r>
            <a:r>
              <a:rPr lang="nl-NL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nl-NL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nl-NL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nl-NL" b="1" dirty="0" smtClean="0">
                <a:solidFill>
                  <a:srgbClr val="002060"/>
                </a:solidFill>
              </a:rPr>
              <a:t>vorm</a:t>
            </a:r>
            <a:r>
              <a:rPr lang="nl-NL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br>
              <a:rPr lang="nl-NL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nl-NL" b="1" dirty="0" smtClean="0">
                <a:solidFill>
                  <a:schemeClr val="accent3"/>
                </a:solidFill>
              </a:rPr>
              <a:t>begeleiding     </a:t>
            </a:r>
            <a:r>
              <a:rPr lang="nl-NL" b="1" dirty="0" smtClean="0">
                <a:solidFill>
                  <a:schemeClr val="accent1">
                    <a:lumMod val="50000"/>
                  </a:schemeClr>
                </a:solidFill>
              </a:rPr>
              <a:t>en</a:t>
            </a:r>
            <a:r>
              <a:rPr lang="nl-NL" b="1" dirty="0" smtClean="0">
                <a:solidFill>
                  <a:schemeClr val="accent3"/>
                </a:solidFill>
              </a:rPr>
              <a:t> </a:t>
            </a:r>
            <a:br>
              <a:rPr lang="nl-NL" b="1" dirty="0" smtClean="0">
                <a:solidFill>
                  <a:schemeClr val="accent3"/>
                </a:solidFill>
              </a:rPr>
            </a:br>
            <a:r>
              <a:rPr lang="nl-NL" b="1" dirty="0" smtClean="0">
                <a:solidFill>
                  <a:schemeClr val="accent5">
                    <a:lumMod val="75000"/>
                  </a:schemeClr>
                </a:solidFill>
              </a:rPr>
              <a:t>beoordeling</a:t>
            </a:r>
            <a:r>
              <a:rPr lang="nl-NL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nl-NL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nl-NL" b="1" dirty="0" smtClean="0">
                <a:solidFill>
                  <a:srgbClr val="7030A0"/>
                </a:solidFill>
              </a:rPr>
              <a:t>profielwerkstuk</a:t>
            </a:r>
            <a:r>
              <a:rPr lang="nl-NL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nl-NL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4733365" y="2581501"/>
            <a:ext cx="3309803" cy="45719"/>
          </a:xfrm>
        </p:spPr>
        <p:txBody>
          <a:bodyPr>
            <a:normAutofit fontScale="25000" lnSpcReduction="20000"/>
          </a:bodyPr>
          <a:lstStyle/>
          <a:p>
            <a:endParaRPr lang="nl-NL" dirty="0" smtClean="0"/>
          </a:p>
          <a:p>
            <a:endParaRPr lang="nl-NL" b="1" dirty="0" smtClean="0"/>
          </a:p>
        </p:txBody>
      </p:sp>
    </p:spTree>
    <p:extLst>
      <p:ext uri="{BB962C8B-B14F-4D97-AF65-F5344CB8AC3E}">
        <p14:creationId xmlns:p14="http://schemas.microsoft.com/office/powerpoint/2010/main" val="18525008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16546"/>
          </a:xfrm>
        </p:spPr>
        <p:txBody>
          <a:bodyPr>
            <a:normAutofit/>
          </a:bodyPr>
          <a:lstStyle/>
          <a:p>
            <a:r>
              <a:rPr lang="nl-NL" sz="3200" b="1" dirty="0" smtClean="0">
                <a:solidFill>
                  <a:srgbClr val="7030A0"/>
                </a:solidFill>
              </a:rPr>
              <a:t>De werkgroep</a:t>
            </a:r>
            <a:endParaRPr lang="nl-NL" sz="3200" b="1" dirty="0">
              <a:solidFill>
                <a:srgbClr val="7030A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1042416" y="2485749"/>
            <a:ext cx="3419856" cy="2547890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nl-NL" sz="1800" b="1" dirty="0" smtClean="0"/>
          </a:p>
          <a:p>
            <a:pPr marL="68580" indent="0">
              <a:buNone/>
            </a:pPr>
            <a:endParaRPr lang="nl-NL" sz="2000" b="1" dirty="0" smtClean="0"/>
          </a:p>
          <a:p>
            <a:pPr marL="68580" indent="0">
              <a:buNone/>
            </a:pPr>
            <a:endParaRPr lang="nl-NL" sz="2000" b="1" dirty="0"/>
          </a:p>
          <a:p>
            <a:pPr marL="68580" indent="0">
              <a:buNone/>
            </a:pPr>
            <a:r>
              <a:rPr lang="nl-NL" sz="2000" b="1" dirty="0" smtClean="0">
                <a:solidFill>
                  <a:schemeClr val="accent1">
                    <a:lumMod val="50000"/>
                  </a:schemeClr>
                </a:solidFill>
              </a:rPr>
              <a:t>Student werkt 10 weken, eenmaal per week, op school in het OLC, onder begeleiding, aan het PWS</a:t>
            </a:r>
            <a:endParaRPr lang="nl-NL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4"/>
          </p:nvPr>
        </p:nvSpPr>
        <p:spPr>
          <a:xfrm>
            <a:off x="4645152" y="1027664"/>
            <a:ext cx="3584448" cy="4778775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nl-NL" sz="2000" b="1" dirty="0" smtClean="0"/>
          </a:p>
          <a:p>
            <a:pPr marL="68580" indent="0">
              <a:buNone/>
            </a:pPr>
            <a:endParaRPr lang="nl-NL" sz="800" b="1" dirty="0" smtClean="0"/>
          </a:p>
          <a:p>
            <a:pPr marL="68580" indent="0">
              <a:buNone/>
            </a:pPr>
            <a:r>
              <a:rPr lang="nl-NL" sz="2000" b="1" dirty="0" smtClean="0"/>
              <a:t>Werkgroepleider</a:t>
            </a:r>
          </a:p>
          <a:p>
            <a:r>
              <a:rPr lang="nl-NL" sz="2000" b="1" dirty="0" smtClean="0"/>
              <a:t>bewaakt vorm PWS</a:t>
            </a:r>
            <a:endParaRPr lang="nl-NL" sz="2000" b="1" dirty="0"/>
          </a:p>
          <a:p>
            <a:r>
              <a:rPr lang="nl-NL" sz="2000" b="1" dirty="0" smtClean="0"/>
              <a:t>geeft </a:t>
            </a:r>
            <a:r>
              <a:rPr lang="nl-NL" sz="2000" b="1" dirty="0"/>
              <a:t>tips aan student over </a:t>
            </a:r>
            <a:r>
              <a:rPr lang="nl-NL" sz="2000" b="1" dirty="0" smtClean="0"/>
              <a:t>vorm PWS</a:t>
            </a:r>
            <a:endParaRPr lang="nl-NL" sz="2000" b="1" dirty="0"/>
          </a:p>
          <a:p>
            <a:r>
              <a:rPr lang="nl-NL" sz="2000" b="1" dirty="0" smtClean="0"/>
              <a:t>houdt </a:t>
            </a:r>
            <a:r>
              <a:rPr lang="nl-NL" sz="2000" b="1" dirty="0"/>
              <a:t>administratie werkgroep (aanwezigheid en voortgang) bij</a:t>
            </a:r>
          </a:p>
          <a:p>
            <a:r>
              <a:rPr lang="nl-NL" sz="2000" b="1" dirty="0" smtClean="0"/>
              <a:t>communiceert </a:t>
            </a:r>
            <a:r>
              <a:rPr lang="nl-NL" sz="2000" b="1" dirty="0"/>
              <a:t>met student en vakdocent</a:t>
            </a:r>
          </a:p>
          <a:p>
            <a:pPr marL="68580" indent="0">
              <a:buNone/>
            </a:pPr>
            <a:endParaRPr lang="nl-NL" sz="2000" b="1" dirty="0"/>
          </a:p>
        </p:txBody>
      </p:sp>
    </p:spTree>
    <p:extLst>
      <p:ext uri="{BB962C8B-B14F-4D97-AF65-F5344CB8AC3E}">
        <p14:creationId xmlns:p14="http://schemas.microsoft.com/office/powerpoint/2010/main" val="25363418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1145894" y="878889"/>
            <a:ext cx="3090440" cy="5128371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nl-NL" sz="2000" b="1" dirty="0" smtClean="0"/>
              <a:t>Inleidende werkgroep voor uitleg en oefenen hoofd- en deelvragen</a:t>
            </a:r>
            <a:endParaRPr lang="nl-NL" sz="2000" b="1" dirty="0"/>
          </a:p>
          <a:p>
            <a:endParaRPr lang="nl-NL" sz="2000" b="1" dirty="0" smtClean="0"/>
          </a:p>
          <a:p>
            <a:r>
              <a:rPr lang="nl-NL" sz="2000" b="1" dirty="0" smtClean="0"/>
              <a:t>PWS1voornaam</a:t>
            </a:r>
          </a:p>
          <a:p>
            <a:pPr marL="68580" indent="0">
              <a:buNone/>
            </a:pPr>
            <a:r>
              <a:rPr lang="nl-NL" sz="1600" b="1" dirty="0" smtClean="0"/>
              <a:t>     </a:t>
            </a:r>
            <a:r>
              <a:rPr lang="nl-NL" sz="1600" dirty="0" smtClean="0"/>
              <a:t>Hoofd- en deelvragen</a:t>
            </a:r>
          </a:p>
          <a:p>
            <a:r>
              <a:rPr lang="nl-NL" sz="2000" b="1" dirty="0" smtClean="0"/>
              <a:t>PWS2voornaam</a:t>
            </a:r>
          </a:p>
          <a:p>
            <a:pPr marL="68580" indent="0">
              <a:buNone/>
            </a:pPr>
            <a:r>
              <a:rPr lang="nl-NL" sz="2000" b="1" dirty="0" smtClean="0"/>
              <a:t>    </a:t>
            </a:r>
            <a:r>
              <a:rPr lang="nl-NL" sz="1600" dirty="0" smtClean="0"/>
              <a:t>Inleiding en deelvraag 1</a:t>
            </a:r>
          </a:p>
          <a:p>
            <a:r>
              <a:rPr lang="nl-NL" sz="2000" b="1" dirty="0" smtClean="0"/>
              <a:t>PWS3voornaam</a:t>
            </a:r>
          </a:p>
          <a:p>
            <a:pPr marL="68580" indent="0">
              <a:buNone/>
            </a:pPr>
            <a:r>
              <a:rPr lang="nl-NL" sz="2000" b="1" dirty="0" smtClean="0"/>
              <a:t>    </a:t>
            </a:r>
            <a:r>
              <a:rPr lang="nl-NL" sz="1600" dirty="0" smtClean="0"/>
              <a:t>Deelvragen 2 en 3</a:t>
            </a:r>
            <a:endParaRPr lang="nl-NL" sz="2000" dirty="0" smtClean="0"/>
          </a:p>
          <a:p>
            <a:r>
              <a:rPr lang="nl-NL" sz="2000" b="1" dirty="0" smtClean="0"/>
              <a:t>PWS4voornaam</a:t>
            </a:r>
          </a:p>
          <a:p>
            <a:pPr marL="68580" indent="0">
              <a:buNone/>
            </a:pPr>
            <a:r>
              <a:rPr lang="nl-NL" sz="2000" b="1" dirty="0" smtClean="0"/>
              <a:t>    </a:t>
            </a:r>
            <a:r>
              <a:rPr lang="nl-NL" sz="1600" dirty="0" smtClean="0"/>
              <a:t>Deelvragen 4 en 5</a:t>
            </a:r>
            <a:endParaRPr lang="nl-NL" sz="2000" dirty="0" smtClean="0"/>
          </a:p>
          <a:p>
            <a:r>
              <a:rPr lang="nl-NL" sz="2000" b="1" dirty="0" smtClean="0"/>
              <a:t>PWS5voornaam</a:t>
            </a:r>
            <a:endParaRPr lang="nl-NL" sz="2000" b="1" dirty="0"/>
          </a:p>
          <a:p>
            <a:pPr marL="68580" indent="0">
              <a:buNone/>
            </a:pPr>
            <a:r>
              <a:rPr lang="nl-NL" sz="2000" b="1" dirty="0" smtClean="0"/>
              <a:t>    </a:t>
            </a:r>
            <a:r>
              <a:rPr lang="nl-NL" sz="1600" dirty="0" smtClean="0"/>
              <a:t>Eindversie</a:t>
            </a:r>
            <a:endParaRPr lang="nl-NL" sz="2000" b="1" dirty="0"/>
          </a:p>
          <a:p>
            <a:endParaRPr lang="nl-NL" sz="2000" b="1" dirty="0"/>
          </a:p>
          <a:p>
            <a:endParaRPr lang="nl-NL" sz="2000" b="1" dirty="0"/>
          </a:p>
          <a:p>
            <a:endParaRPr lang="nl-NL" sz="2000" b="1" dirty="0" smtClean="0"/>
          </a:p>
          <a:p>
            <a:endParaRPr lang="nl-NL" sz="2000" b="1" dirty="0"/>
          </a:p>
          <a:p>
            <a:endParaRPr lang="nl-NL" sz="2000" b="1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739833" y="1624615"/>
            <a:ext cx="3304572" cy="603680"/>
          </a:xfrm>
        </p:spPr>
        <p:txBody>
          <a:bodyPr>
            <a:normAutofit/>
          </a:bodyPr>
          <a:lstStyle/>
          <a:p>
            <a:r>
              <a:rPr lang="nl-NL" sz="3200" b="1" dirty="0">
                <a:solidFill>
                  <a:srgbClr val="7030A0"/>
                </a:solidFill>
              </a:rPr>
              <a:t>E</a:t>
            </a:r>
            <a:r>
              <a:rPr lang="nl-NL" sz="3200" b="1" dirty="0" smtClean="0">
                <a:solidFill>
                  <a:srgbClr val="7030A0"/>
                </a:solidFill>
              </a:rPr>
              <a:t>mail-driehoek</a:t>
            </a:r>
            <a:endParaRPr lang="nl-NL" sz="3200" b="1" dirty="0">
              <a:solidFill>
                <a:srgbClr val="7030A0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736592" y="2769833"/>
            <a:ext cx="3298784" cy="2965142"/>
          </a:xfrm>
        </p:spPr>
        <p:txBody>
          <a:bodyPr/>
          <a:lstStyle/>
          <a:p>
            <a:r>
              <a:rPr lang="nl-NL" b="1" dirty="0" smtClean="0">
                <a:solidFill>
                  <a:schemeClr val="accent5">
                    <a:lumMod val="75000"/>
                  </a:schemeClr>
                </a:solidFill>
              </a:rPr>
              <a:t>Als student, werkgroepleider en vakdocent hun emails met PWSvorderingen en commentaar tegelijk naar de twee anderen sturen, weten allen steeds even veel</a:t>
            </a:r>
          </a:p>
          <a:p>
            <a:endParaRPr lang="nl-NL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nl-NL" b="1" dirty="0" smtClean="0">
                <a:solidFill>
                  <a:schemeClr val="accent5">
                    <a:lumMod val="75000"/>
                  </a:schemeClr>
                </a:solidFill>
              </a:rPr>
              <a:t>Emailnaam PWS1voornaam en volgende betekent automatisch chronologische opslag en geen verwarring</a:t>
            </a:r>
            <a:endParaRPr lang="nl-NL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6150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043490" y="861134"/>
            <a:ext cx="7024744" cy="988835"/>
          </a:xfrm>
        </p:spPr>
        <p:txBody>
          <a:bodyPr>
            <a:noAutofit/>
          </a:bodyPr>
          <a:lstStyle/>
          <a:p>
            <a:r>
              <a:rPr lang="nl-NL" sz="3200" b="1" dirty="0" smtClean="0">
                <a:solidFill>
                  <a:schemeClr val="accent3">
                    <a:lumMod val="50000"/>
                  </a:schemeClr>
                </a:solidFill>
              </a:rPr>
              <a:t>5.Hoe </a:t>
            </a:r>
            <a:r>
              <a:rPr lang="nl-NL" sz="3200" b="1" dirty="0">
                <a:solidFill>
                  <a:schemeClr val="accent3">
                    <a:lumMod val="50000"/>
                  </a:schemeClr>
                </a:solidFill>
              </a:rPr>
              <a:t>vindt </a:t>
            </a:r>
            <a:r>
              <a:rPr lang="nl-NL" sz="3200" b="1" dirty="0" smtClean="0">
                <a:solidFill>
                  <a:schemeClr val="accent3">
                    <a:lumMod val="50000"/>
                  </a:schemeClr>
                </a:solidFill>
              </a:rPr>
              <a:t>beoordeling </a:t>
            </a:r>
            <a:r>
              <a:rPr lang="nl-NL" sz="3200" b="1" dirty="0">
                <a:solidFill>
                  <a:schemeClr val="accent3">
                    <a:lumMod val="50000"/>
                  </a:schemeClr>
                </a:solidFill>
              </a:rPr>
              <a:t>plaats?</a:t>
            </a:r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idx="1"/>
          </p:nvPr>
        </p:nvSpPr>
        <p:spPr>
          <a:xfrm>
            <a:off x="1043491" y="2015231"/>
            <a:ext cx="3418086" cy="93718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nl-NL" dirty="0" smtClean="0">
                <a:solidFill>
                  <a:srgbClr val="C00000"/>
                </a:solidFill>
              </a:rPr>
              <a:t>40% Werkgroep door werkgroepleider</a:t>
            </a:r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8" name="Tijdelijke aanduiding voor inhoud 7"/>
          <p:cNvSpPr>
            <a:spLocks noGrp="1"/>
          </p:cNvSpPr>
          <p:nvPr>
            <p:ph sz="half" idx="2"/>
          </p:nvPr>
        </p:nvSpPr>
        <p:spPr>
          <a:xfrm>
            <a:off x="1041721" y="3364637"/>
            <a:ext cx="3419856" cy="244585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nl-NL" sz="1800" b="1" dirty="0" smtClean="0"/>
          </a:p>
          <a:p>
            <a:r>
              <a:rPr lang="nl-NL" sz="1800" b="1" dirty="0" smtClean="0"/>
              <a:t>Aanwezigheid</a:t>
            </a:r>
          </a:p>
          <a:p>
            <a:endParaRPr lang="nl-NL" dirty="0"/>
          </a:p>
          <a:p>
            <a:r>
              <a:rPr lang="nl-NL" sz="1800" b="1" dirty="0" smtClean="0"/>
              <a:t>Inzet en voortgang </a:t>
            </a:r>
          </a:p>
          <a:p>
            <a:endParaRPr lang="nl-NL" dirty="0"/>
          </a:p>
          <a:p>
            <a:r>
              <a:rPr lang="nl-NL" sz="1800" b="1" dirty="0" smtClean="0"/>
              <a:t>Deadlines</a:t>
            </a:r>
            <a:endParaRPr lang="nl-NL" sz="1800" b="1" dirty="0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3"/>
          </p:nvPr>
        </p:nvSpPr>
        <p:spPr>
          <a:xfrm>
            <a:off x="4645152" y="1917577"/>
            <a:ext cx="3419856" cy="130501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nl-NL" dirty="0" smtClean="0">
                <a:solidFill>
                  <a:srgbClr val="C00000"/>
                </a:solidFill>
              </a:rPr>
              <a:t>60% Product door vakdocent</a:t>
            </a:r>
            <a:endParaRPr lang="nl-NL" dirty="0">
              <a:solidFill>
                <a:srgbClr val="C00000"/>
              </a:solidFill>
            </a:endParaRPr>
          </a:p>
        </p:txBody>
      </p:sp>
      <p:sp>
        <p:nvSpPr>
          <p:cNvPr id="10" name="Tijdelijke aanduiding voor inhoud 9"/>
          <p:cNvSpPr>
            <a:spLocks noGrp="1"/>
          </p:cNvSpPr>
          <p:nvPr>
            <p:ph sz="quarter" idx="4"/>
          </p:nvPr>
        </p:nvSpPr>
        <p:spPr>
          <a:xfrm>
            <a:off x="4645152" y="3364637"/>
            <a:ext cx="3419856" cy="244585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nl-NL" sz="1800" b="1" dirty="0" smtClean="0"/>
          </a:p>
          <a:p>
            <a:r>
              <a:rPr lang="nl-NL" sz="1800" b="1" dirty="0" smtClean="0"/>
              <a:t>Bronnengebruik</a:t>
            </a:r>
          </a:p>
          <a:p>
            <a:r>
              <a:rPr lang="nl-NL" sz="1800" b="1" dirty="0" smtClean="0"/>
              <a:t>Informatieverwerking</a:t>
            </a:r>
          </a:p>
          <a:p>
            <a:r>
              <a:rPr lang="nl-NL" sz="1800" b="1" dirty="0"/>
              <a:t>Beantwoording onderzoeksvraag</a:t>
            </a:r>
          </a:p>
          <a:p>
            <a:r>
              <a:rPr lang="nl-NL" sz="1800" b="1" dirty="0" smtClean="0"/>
              <a:t>Leesbaarheid</a:t>
            </a:r>
          </a:p>
          <a:p>
            <a:r>
              <a:rPr lang="nl-NL" sz="1800" b="1" dirty="0" smtClean="0"/>
              <a:t>Vormgeving en afwerking</a:t>
            </a:r>
          </a:p>
          <a:p>
            <a:pPr marL="68580" indent="0">
              <a:buNone/>
            </a:pPr>
            <a:endParaRPr lang="nl-NL" sz="1800" b="1" dirty="0" smtClean="0"/>
          </a:p>
          <a:p>
            <a:pPr marL="68580" indent="0">
              <a:buNone/>
            </a:pPr>
            <a:endParaRPr lang="nl-NL" sz="1800" b="1" dirty="0"/>
          </a:p>
        </p:txBody>
      </p:sp>
    </p:spTree>
    <p:extLst>
      <p:ext uri="{BB962C8B-B14F-4D97-AF65-F5344CB8AC3E}">
        <p14:creationId xmlns:p14="http://schemas.microsoft.com/office/powerpoint/2010/main" val="24557994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308859"/>
              </p:ext>
            </p:extLst>
          </p:nvPr>
        </p:nvGraphicFramePr>
        <p:xfrm>
          <a:off x="1100829" y="772358"/>
          <a:ext cx="4856087" cy="52200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10682"/>
                <a:gridCol w="348882"/>
                <a:gridCol w="218051"/>
                <a:gridCol w="450640"/>
                <a:gridCol w="443371"/>
                <a:gridCol w="414298"/>
                <a:gridCol w="658211"/>
                <a:gridCol w="39553"/>
                <a:gridCol w="72399"/>
              </a:tblGrid>
              <a:tr h="476968">
                <a:tc>
                  <a:txBody>
                    <a:bodyPr/>
                    <a:lstStyle/>
                    <a:p>
                      <a:pPr algn="l" fontAlgn="b"/>
                      <a:r>
                        <a:rPr lang="nl-NL" sz="14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Beoordelingsformulier profielwerkstuk</a:t>
                      </a:r>
                      <a:endParaRPr lang="nl-NL" sz="14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1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</a:tr>
              <a:tr h="90847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u="none" strike="noStrike" dirty="0">
                          <a:effectLst/>
                        </a:rPr>
                        <a:t> </a:t>
                      </a:r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1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</a:tr>
              <a:tr h="207469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1" u="none" strike="noStrike" dirty="0">
                          <a:effectLst/>
                        </a:rPr>
                        <a:t>Naam student:</a:t>
                      </a:r>
                      <a:endParaRPr lang="nl-NL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1" u="none" strike="noStrike" dirty="0">
                          <a:effectLst/>
                        </a:rPr>
                        <a:t>HAVO</a:t>
                      </a:r>
                      <a:endParaRPr lang="nl-NL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1" u="none" strike="noStrike" dirty="0" smtClean="0">
                          <a:effectLst/>
                        </a:rPr>
                        <a:t>VWO</a:t>
                      </a:r>
                      <a:endParaRPr lang="nl-NL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</a:tr>
              <a:tr h="207469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1" u="none" strike="noStrike" dirty="0">
                          <a:effectLst/>
                        </a:rPr>
                        <a:t>Titel:</a:t>
                      </a:r>
                      <a:endParaRPr lang="nl-NL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</a:tr>
              <a:tr h="207469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1" u="none" strike="noStrike" dirty="0">
                          <a:effectLst/>
                        </a:rPr>
                        <a:t>Vak:</a:t>
                      </a:r>
                      <a:endParaRPr lang="nl-NL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</a:tr>
              <a:tr h="207469"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1" u="none" strike="noStrike" dirty="0">
                          <a:effectLst/>
                        </a:rPr>
                        <a:t>profiel:</a:t>
                      </a:r>
                      <a:endParaRPr lang="nl-NL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1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</a:tr>
              <a:tr h="90847"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maximaal</a:t>
                      </a:r>
                      <a:endParaRPr lang="nl-NL" sz="500" b="1" i="1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score</a:t>
                      </a:r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</a:tr>
              <a:tr h="190624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A) Voortgang  proces - </a:t>
                      </a:r>
                      <a:r>
                        <a:rPr lang="nl-NL" sz="5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in te vullen door werkgroepbegeleider</a:t>
                      </a:r>
                      <a:endParaRPr lang="nl-NL" sz="6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1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1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Presentie</a:t>
                      </a:r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Product</a:t>
                      </a:r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Afgerond</a:t>
                      </a:r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</a:tr>
              <a:tr h="173781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Beoordeling 1 (keuze vak en hoofd- en deelvragen tijdig afgerond)</a:t>
                      </a:r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3p +2p</a:t>
                      </a:r>
                      <a:endParaRPr lang="nl-NL" sz="500" b="1" i="1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1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nl-NL" sz="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nl-NL" sz="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Week 2</a:t>
                      </a:r>
                      <a:endParaRPr lang="nl-NL" sz="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u="none" strike="noStrike" dirty="0">
                          <a:effectLst/>
                        </a:rPr>
                        <a:t> </a:t>
                      </a:r>
                      <a:endParaRPr lang="nl-NL" sz="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</a:tr>
              <a:tr h="90847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Beoordeling 2 (inleiding en deelvraag 1 tijdig afgerond)</a:t>
                      </a:r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3p +4p</a:t>
                      </a:r>
                      <a:endParaRPr lang="nl-NL" sz="500" b="1" i="1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1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nl-NL" sz="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nl-NL" sz="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Week 3</a:t>
                      </a:r>
                      <a:endParaRPr lang="nl-NL" sz="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u="none" strike="noStrike" dirty="0">
                          <a:effectLst/>
                        </a:rPr>
                        <a:t> </a:t>
                      </a:r>
                      <a:endParaRPr lang="nl-NL" sz="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</a:tr>
              <a:tr h="90847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Beoordeling 3 (deelvragen 2 + 3 tijdig afgerond)</a:t>
                      </a:r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3p +7p</a:t>
                      </a:r>
                      <a:endParaRPr lang="nl-NL" sz="500" b="1" i="1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1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nl-NL" sz="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nl-NL" sz="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Week 4</a:t>
                      </a:r>
                      <a:endParaRPr lang="nl-NL" sz="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u="none" strike="noStrike" dirty="0">
                          <a:effectLst/>
                        </a:rPr>
                        <a:t> </a:t>
                      </a:r>
                      <a:endParaRPr lang="nl-NL" sz="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</a:tr>
              <a:tr h="90847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Beoordeling 4 (deelvragen 4 + 5 tijdig afgerond)</a:t>
                      </a:r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3p +7p</a:t>
                      </a:r>
                      <a:endParaRPr lang="nl-NL" sz="500" b="1" i="1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1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nl-NL" sz="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nl-NL" sz="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Week 5</a:t>
                      </a:r>
                      <a:endParaRPr lang="nl-NL" sz="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u="none" strike="noStrike" dirty="0">
                          <a:effectLst/>
                        </a:rPr>
                        <a:t> </a:t>
                      </a:r>
                      <a:endParaRPr lang="nl-NL" sz="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</a:tr>
              <a:tr h="90847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Beoordeling 5 (eindversie tijdig afgerond)</a:t>
                      </a:r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3p +5p</a:t>
                      </a:r>
                      <a:endParaRPr lang="nl-NL" sz="500" b="1" i="1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1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nl-NL" sz="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nl-NL" sz="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Week 6</a:t>
                      </a:r>
                      <a:endParaRPr lang="nl-NL" sz="5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u="none" strike="noStrike" dirty="0">
                          <a:effectLst/>
                        </a:rPr>
                        <a:t> </a:t>
                      </a:r>
                      <a:endParaRPr lang="nl-NL" sz="5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</a:tr>
              <a:tr h="90847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Totaal proces</a:t>
                      </a:r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(40pt)</a:t>
                      </a:r>
                      <a:endParaRPr lang="nl-NL" sz="500" b="1" i="0" u="none" strike="noStrike" dirty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5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nl-NL" sz="500" b="1" i="1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</a:tr>
              <a:tr h="90847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Opmerkingen:</a:t>
                      </a:r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1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</a:tr>
              <a:tr h="90847"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1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</a:tr>
              <a:tr h="90847"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1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</a:tr>
              <a:tr h="89562"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1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</a:tr>
              <a:tr h="173781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u="none" strike="noStrike" dirty="0">
                          <a:effectLst/>
                        </a:rPr>
                        <a:t>B) Eindproduct -</a:t>
                      </a:r>
                      <a:r>
                        <a:rPr lang="nl-NL" sz="500" b="1" u="none" strike="noStrike" dirty="0">
                          <a:effectLst/>
                        </a:rPr>
                        <a:t> in te vullen door vakdocent</a:t>
                      </a:r>
                      <a:endParaRPr lang="nl-NL" sz="6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</a:rPr>
                        <a:t>maximaal</a:t>
                      </a:r>
                      <a:endParaRPr lang="nl-NL" sz="500" b="1" i="1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</a:rPr>
                        <a:t>score</a:t>
                      </a:r>
                      <a:endParaRPr lang="nl-NL" sz="500" b="1" i="1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</a:tr>
              <a:tr h="90847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</a:rPr>
                        <a:t> </a:t>
                      </a:r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</a:rPr>
                        <a:t> </a:t>
                      </a:r>
                      <a:endParaRPr lang="nl-NL" sz="500" b="1" i="1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</a:rPr>
                        <a:t> </a:t>
                      </a:r>
                      <a:endParaRPr lang="nl-NL" sz="500" b="1" i="1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</a:rPr>
                        <a:t> </a:t>
                      </a:r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</a:rPr>
                        <a:t> </a:t>
                      </a:r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u="none" strike="noStrike" dirty="0">
                          <a:effectLst/>
                        </a:rPr>
                        <a:t> </a:t>
                      </a:r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u="none" strike="noStrike" dirty="0">
                          <a:effectLst/>
                        </a:rPr>
                        <a:t> </a:t>
                      </a:r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u="none" strike="noStrike" dirty="0">
                          <a:effectLst/>
                        </a:rPr>
                        <a:t> </a:t>
                      </a:r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</a:tr>
              <a:tr h="210551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u="none" strike="noStrike" dirty="0">
                          <a:effectLst/>
                        </a:rPr>
                        <a:t>Literatuur- of experimenteel onderzoek (bronnen- en voetnoten)</a:t>
                      </a:r>
                      <a:endParaRPr lang="nl-NL" sz="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</a:rPr>
                        <a:t>15pt</a:t>
                      </a:r>
                      <a:endParaRPr lang="nl-NL" sz="500" b="1" i="1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</a:rPr>
                        <a:t> </a:t>
                      </a:r>
                      <a:endParaRPr lang="nl-NL" sz="5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</a:tr>
              <a:tr h="210551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u="none" strike="noStrike" dirty="0">
                          <a:effectLst/>
                        </a:rPr>
                        <a:t>Informatieverwerking (argumentatie, onderscheid feiten/meningen)</a:t>
                      </a:r>
                      <a:endParaRPr lang="nl-NL" sz="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</a:rPr>
                        <a:t>15pt</a:t>
                      </a:r>
                      <a:endParaRPr lang="nl-NL" sz="500" b="1" i="1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</a:rPr>
                        <a:t> </a:t>
                      </a:r>
                      <a:endParaRPr lang="nl-NL" sz="5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</a:tr>
              <a:tr h="210551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u="none" strike="noStrike" dirty="0">
                          <a:effectLst/>
                        </a:rPr>
                        <a:t>Leesbaarheid (zinsbouw, indeling alinea’s, eigen formuleringen)</a:t>
                      </a:r>
                      <a:endParaRPr lang="nl-NL" sz="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</a:rPr>
                        <a:t>10pt</a:t>
                      </a:r>
                      <a:endParaRPr lang="nl-NL" sz="500" b="1" i="1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</a:rPr>
                        <a:t> </a:t>
                      </a:r>
                      <a:endParaRPr lang="nl-NL" sz="5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</a:tr>
              <a:tr h="207469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u="none" strike="noStrike" dirty="0">
                          <a:effectLst/>
                        </a:rPr>
                        <a:t>Inleiding, conclusie (beantwoording onderzoeksvraag) </a:t>
                      </a:r>
                      <a:endParaRPr lang="nl-NL" sz="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</a:rPr>
                        <a:t>5pt</a:t>
                      </a:r>
                      <a:endParaRPr lang="nl-NL" sz="500" b="1" i="1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</a:rPr>
                        <a:t> </a:t>
                      </a:r>
                      <a:endParaRPr lang="nl-NL" sz="5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</a:tr>
              <a:tr h="210551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u="none" strike="noStrike" dirty="0">
                          <a:effectLst/>
                        </a:rPr>
                        <a:t>Zinvol gebruik illustraties (grafieken, tabellen, foto's, prenten)</a:t>
                      </a:r>
                      <a:endParaRPr lang="nl-NL" sz="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</a:rPr>
                        <a:t>5pt</a:t>
                      </a:r>
                      <a:endParaRPr lang="nl-NL" sz="500" b="1" i="1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</a:rPr>
                        <a:t> </a:t>
                      </a:r>
                      <a:endParaRPr lang="nl-NL" sz="5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</a:tr>
              <a:tr h="112223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u="none" strike="noStrike" dirty="0">
                          <a:effectLst/>
                        </a:rPr>
                        <a:t>Bronnen- en literatuurlijst</a:t>
                      </a:r>
                      <a:endParaRPr lang="nl-NL" sz="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</a:rPr>
                        <a:t>5pt</a:t>
                      </a:r>
                      <a:endParaRPr lang="nl-NL" sz="500" b="1" i="1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</a:rPr>
                        <a:t> </a:t>
                      </a:r>
                      <a:endParaRPr lang="nl-NL" sz="5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</a:tr>
              <a:tr h="112223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u="none" strike="noStrike" dirty="0">
                          <a:effectLst/>
                        </a:rPr>
                        <a:t>Vormgeving, afwerking</a:t>
                      </a:r>
                      <a:endParaRPr lang="nl-NL" sz="6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</a:rPr>
                        <a:t>5pt</a:t>
                      </a:r>
                      <a:endParaRPr lang="nl-NL" sz="500" b="1" i="1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</a:rPr>
                        <a:t> </a:t>
                      </a:r>
                      <a:endParaRPr lang="nl-NL" sz="5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</a:tr>
              <a:tr h="90847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</a:rPr>
                        <a:t>Totaal eindproduct</a:t>
                      </a:r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</a:rPr>
                        <a:t>(60pt)</a:t>
                      </a:r>
                      <a:endParaRPr lang="nl-NL" sz="500" b="1" i="0" u="none" strike="noStrike" dirty="0">
                        <a:solidFill>
                          <a:srgbClr val="FF0000"/>
                        </a:solidFill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500" b="1" u="none" strike="noStrike" dirty="0">
                          <a:effectLst/>
                        </a:rPr>
                        <a:t>0</a:t>
                      </a:r>
                      <a:endParaRPr lang="nl-NL" sz="500" b="1" i="1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</a:tr>
              <a:tr h="285270"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1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</a:rPr>
                        <a:t>datum</a:t>
                      </a:r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</a:rPr>
                        <a:t>paraaf</a:t>
                      </a:r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</a:tr>
              <a:tr h="90847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</a:rPr>
                        <a:t>Eindscore - rekent computer automatisch uit</a:t>
                      </a:r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</a:rPr>
                        <a:t> </a:t>
                      </a:r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500" b="1" u="none" strike="noStrike" dirty="0">
                          <a:effectLst/>
                        </a:rPr>
                        <a:t>0</a:t>
                      </a:r>
                      <a:endParaRPr lang="nl-NL" sz="500" b="1" i="1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</a:rPr>
                        <a:t> </a:t>
                      </a:r>
                      <a:endParaRPr lang="nl-NL" sz="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</a:rPr>
                        <a:t> </a:t>
                      </a:r>
                      <a:endParaRPr lang="nl-NL" sz="5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</a:tr>
              <a:tr h="90847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</a:rPr>
                        <a:t>Opmerkingen:</a:t>
                      </a:r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1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</a:tr>
              <a:tr h="90847"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1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</a:tr>
              <a:tr h="90847"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1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</a:tr>
              <a:tr h="90847"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1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</a:tr>
              <a:tr h="90847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</a:rPr>
                        <a:t>Beoordeling en begeleiding door:</a:t>
                      </a:r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1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</a:tr>
              <a:tr h="90847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</a:rPr>
                        <a:t>Blauwe velden invullen!</a:t>
                      </a:r>
                      <a:endParaRPr lang="nl-NL" sz="5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1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4835" marR="4835" marT="483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4594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7428832"/>
              </p:ext>
            </p:extLst>
          </p:nvPr>
        </p:nvGraphicFramePr>
        <p:xfrm>
          <a:off x="1624616" y="1003178"/>
          <a:ext cx="6631297" cy="4780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709"/>
                <a:gridCol w="777718"/>
                <a:gridCol w="191706"/>
                <a:gridCol w="673150"/>
                <a:gridCol w="679686"/>
                <a:gridCol w="618689"/>
                <a:gridCol w="594726"/>
                <a:gridCol w="725435"/>
                <a:gridCol w="426982"/>
                <a:gridCol w="1002101"/>
                <a:gridCol w="810395"/>
              </a:tblGrid>
              <a:tr h="116644"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 dirty="0">
                          <a:effectLst/>
                        </a:rPr>
                        <a:t> </a:t>
                      </a:r>
                      <a:endParaRPr lang="nl-NL" sz="600" b="0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 dirty="0">
                          <a:effectLst/>
                        </a:rPr>
                        <a:t> </a:t>
                      </a:r>
                      <a:endParaRPr lang="nl-NL" sz="600" b="0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 dirty="0">
                          <a:effectLst/>
                        </a:rPr>
                        <a:t> </a:t>
                      </a:r>
                      <a:endParaRPr lang="nl-NL" sz="600" b="0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 dirty="0">
                          <a:effectLst/>
                        </a:rPr>
                        <a:t> </a:t>
                      </a:r>
                      <a:endParaRPr lang="nl-NL" sz="600" b="0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 dirty="0">
                          <a:effectLst/>
                        </a:rPr>
                        <a:t> </a:t>
                      </a:r>
                      <a:endParaRPr lang="nl-NL" sz="600" b="0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 dirty="0">
                          <a:effectLst/>
                        </a:rPr>
                        <a:t> </a:t>
                      </a:r>
                      <a:endParaRPr lang="nl-NL" sz="600" b="0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 dirty="0">
                          <a:effectLst/>
                        </a:rPr>
                        <a:t> </a:t>
                      </a:r>
                      <a:endParaRPr lang="nl-NL" sz="600" b="0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 dirty="0">
                          <a:effectLst/>
                        </a:rPr>
                        <a:t> </a:t>
                      </a:r>
                      <a:endParaRPr lang="nl-NL" sz="600" b="0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 dirty="0">
                          <a:effectLst/>
                        </a:rPr>
                        <a:t> </a:t>
                      </a:r>
                      <a:endParaRPr lang="nl-NL" sz="600" b="0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 dirty="0">
                          <a:effectLst/>
                        </a:rPr>
                        <a:t> </a:t>
                      </a:r>
                      <a:endParaRPr lang="nl-NL" sz="600" b="0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 dirty="0">
                          <a:effectLst/>
                        </a:rPr>
                        <a:t> </a:t>
                      </a:r>
                      <a:endParaRPr lang="nl-NL" sz="600" b="0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</a:tr>
              <a:tr h="1111714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u="none" strike="noStrike" dirty="0">
                          <a:effectLst/>
                        </a:rPr>
                        <a:t> </a:t>
                      </a:r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Overzicht groep </a:t>
                      </a:r>
                      <a:r>
                        <a:rPr lang="nl-NL" sz="1000" b="1" u="none" strike="noStrike" dirty="0" smtClean="0">
                          <a:solidFill>
                            <a:srgbClr val="C00000"/>
                          </a:solidFill>
                          <a:effectLst/>
                        </a:rPr>
                        <a:t>periode </a:t>
                      </a:r>
                      <a:r>
                        <a:rPr lang="nl-NL" sz="1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/ PWS 2011-2012 -havo</a:t>
                      </a:r>
                      <a:endParaRPr lang="nl-NL" sz="1000" b="1" i="0" u="none" strike="noStrike" dirty="0">
                        <a:solidFill>
                          <a:srgbClr val="C00000"/>
                        </a:solidFill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 dirty="0">
                          <a:effectLst/>
                        </a:rPr>
                        <a:t> </a:t>
                      </a:r>
                      <a:endParaRPr lang="nl-NL" sz="700" b="1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 dirty="0">
                          <a:effectLst/>
                        </a:rPr>
                        <a:t> </a:t>
                      </a:r>
                      <a:endParaRPr lang="nl-NL" sz="700" b="0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700" u="none" strike="noStrike" dirty="0">
                          <a:effectLst/>
                        </a:rPr>
                        <a:t> </a:t>
                      </a:r>
                      <a:endParaRPr lang="nl-NL" sz="700" b="0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u="none" strike="noStrike" dirty="0">
                          <a:effectLst/>
                        </a:rPr>
                        <a:t> </a:t>
                      </a:r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u="none" strike="noStrike" dirty="0">
                          <a:effectLst/>
                        </a:rPr>
                        <a:t> </a:t>
                      </a:r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u="none" strike="noStrike" dirty="0">
                          <a:effectLst/>
                        </a:rPr>
                        <a:t> </a:t>
                      </a:r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u="none" strike="noStrike" dirty="0">
                          <a:effectLst/>
                        </a:rPr>
                        <a:t> </a:t>
                      </a:r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u="none" strike="noStrike" dirty="0">
                          <a:effectLst/>
                        </a:rPr>
                        <a:t> </a:t>
                      </a:r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 dirty="0">
                          <a:effectLst/>
                        </a:rPr>
                        <a:t> </a:t>
                      </a:r>
                      <a:endParaRPr lang="nl-NL" sz="600" b="0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</a:tr>
              <a:tr h="116644"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u="none" strike="noStrike" dirty="0">
                          <a:effectLst/>
                        </a:rPr>
                        <a:t> </a:t>
                      </a:r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u="none" strike="noStrike" dirty="0">
                          <a:effectLst/>
                        </a:rPr>
                        <a:t> </a:t>
                      </a:r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500" u="none" strike="noStrike" dirty="0">
                          <a:effectLst/>
                        </a:rPr>
                        <a:t>1</a:t>
                      </a:r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500" u="none" strike="noStrike" dirty="0">
                          <a:effectLst/>
                        </a:rPr>
                        <a:t>2</a:t>
                      </a:r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500" u="none" strike="noStrike" dirty="0">
                          <a:effectLst/>
                        </a:rPr>
                        <a:t>3</a:t>
                      </a:r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500" u="none" strike="noStrike" dirty="0">
                          <a:effectLst/>
                        </a:rPr>
                        <a:t>4</a:t>
                      </a:r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500" u="none" strike="noStrike" dirty="0">
                          <a:effectLst/>
                        </a:rPr>
                        <a:t>5</a:t>
                      </a:r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l-NL" sz="500" u="none" strike="noStrike" dirty="0">
                          <a:effectLst/>
                        </a:rPr>
                        <a:t>6</a:t>
                      </a:r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u="none" strike="noStrike" dirty="0">
                          <a:effectLst/>
                        </a:rPr>
                        <a:t> </a:t>
                      </a:r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u="none" strike="noStrike" dirty="0">
                          <a:effectLst/>
                        </a:rPr>
                        <a:t> </a:t>
                      </a:r>
                      <a:endParaRPr lang="nl-NL" sz="500" b="0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u="none" strike="noStrike" dirty="0">
                          <a:effectLst/>
                        </a:rPr>
                        <a:t> </a:t>
                      </a:r>
                      <a:endParaRPr lang="nl-NL" sz="600" b="0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</a:tr>
              <a:tr h="446016"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u="none" strike="noStrike" dirty="0">
                          <a:effectLst/>
                        </a:rPr>
                        <a:t>Naam leerling</a:t>
                      </a:r>
                      <a:endParaRPr lang="nl-NL" sz="600" b="1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u="none" strike="noStrike" dirty="0">
                          <a:effectLst/>
                        </a:rPr>
                        <a:t> </a:t>
                      </a:r>
                      <a:endParaRPr lang="nl-NL" sz="600" b="1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u="none" strike="noStrike" dirty="0">
                          <a:effectLst/>
                        </a:rPr>
                        <a:t>(Aanwezigheid en product) te behalen punten</a:t>
                      </a:r>
                      <a:endParaRPr lang="nl-NL" sz="600" b="1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u="none" strike="noStrike" dirty="0">
                          <a:effectLst/>
                        </a:rPr>
                        <a:t> </a:t>
                      </a:r>
                      <a:endParaRPr lang="nl-NL" sz="600" b="1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u="none" strike="noStrike" dirty="0">
                          <a:effectLst/>
                        </a:rPr>
                        <a:t> </a:t>
                      </a:r>
                      <a:endParaRPr lang="nl-NL" sz="600" b="1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u="none" strike="noStrike" dirty="0">
                          <a:effectLst/>
                        </a:rPr>
                        <a:t> </a:t>
                      </a:r>
                      <a:endParaRPr lang="nl-NL" sz="600" b="1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u="none" strike="noStrike" dirty="0">
                          <a:effectLst/>
                        </a:rPr>
                        <a:t> </a:t>
                      </a:r>
                      <a:endParaRPr lang="nl-NL" sz="600" b="1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u="none" strike="noStrike" dirty="0">
                          <a:effectLst/>
                        </a:rPr>
                        <a:t>Eindscore</a:t>
                      </a:r>
                      <a:endParaRPr lang="nl-NL" sz="600" b="1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u="none" strike="noStrike" dirty="0">
                          <a:effectLst/>
                        </a:rPr>
                        <a:t>onderwerp</a:t>
                      </a:r>
                      <a:endParaRPr lang="nl-NL" sz="600" b="1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u="none" strike="noStrike" dirty="0">
                          <a:effectLst/>
                        </a:rPr>
                        <a:t>vakdocent</a:t>
                      </a:r>
                      <a:endParaRPr lang="nl-NL" sz="600" b="1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</a:tr>
              <a:tr h="189838"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</a:rPr>
                        <a:t> </a:t>
                      </a:r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</a:rPr>
                        <a:t>Uitleg</a:t>
                      </a:r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</a:rPr>
                        <a:t>(A+</a:t>
                      </a:r>
                      <a:r>
                        <a:rPr lang="nl-NL" sz="500" b="1" u="none" strike="noStrike" dirty="0" err="1">
                          <a:effectLst/>
                        </a:rPr>
                        <a:t>hfd-dlvr</a:t>
                      </a:r>
                      <a:r>
                        <a:rPr lang="nl-NL" sz="500" b="1" u="none" strike="noStrike" dirty="0">
                          <a:effectLst/>
                        </a:rPr>
                        <a:t>.) 3+2ptn.</a:t>
                      </a:r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</a:rPr>
                        <a:t>(A+inl.+</a:t>
                      </a:r>
                      <a:r>
                        <a:rPr lang="nl-NL" sz="500" b="1" u="none" strike="noStrike" dirty="0" smtClean="0">
                          <a:effectLst/>
                        </a:rPr>
                        <a:t>dlvr1)3+4pt</a:t>
                      </a:r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</a:rPr>
                        <a:t>(</a:t>
                      </a:r>
                      <a:r>
                        <a:rPr lang="nl-NL" sz="500" b="1" u="none" strike="noStrike" dirty="0" smtClean="0">
                          <a:effectLst/>
                        </a:rPr>
                        <a:t>A+dlvr2+3)3+7pt</a:t>
                      </a:r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 smtClean="0">
                          <a:effectLst/>
                        </a:rPr>
                        <a:t>A+dlvr4+5)3+7pt</a:t>
                      </a:r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 dirty="0">
                          <a:effectLst/>
                        </a:rPr>
                        <a:t>(</a:t>
                      </a:r>
                      <a:r>
                        <a:rPr lang="nl-NL" sz="500" b="1" u="none" strike="noStrike" dirty="0" err="1" smtClean="0">
                          <a:effectLst/>
                        </a:rPr>
                        <a:t>A+eindversie</a:t>
                      </a:r>
                      <a:r>
                        <a:rPr lang="nl-NL" sz="500" b="1" u="none" strike="noStrike" dirty="0" smtClean="0">
                          <a:effectLst/>
                        </a:rPr>
                        <a:t>)3+5pt</a:t>
                      </a:r>
                      <a:endParaRPr lang="nl-NL" sz="500" b="1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u="none" strike="noStrike" dirty="0">
                          <a:effectLst/>
                        </a:rPr>
                        <a:t> </a:t>
                      </a:r>
                      <a:endParaRPr lang="nl-NL" sz="600" b="1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</a:tr>
              <a:tr h="116644"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u="none" strike="noStrike" dirty="0">
                          <a:effectLst/>
                        </a:rPr>
                        <a:t> </a:t>
                      </a:r>
                      <a:endParaRPr lang="nl-NL" sz="600" b="1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</a:tr>
              <a:tr h="116644">
                <a:tc>
                  <a:txBody>
                    <a:bodyPr/>
                    <a:lstStyle/>
                    <a:p>
                      <a:pPr algn="r" fontAlgn="b"/>
                      <a:r>
                        <a:rPr lang="nl-NL" sz="500" b="1" u="none" strike="noStrike">
                          <a:effectLst/>
                        </a:rPr>
                        <a:t>1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u="none" strike="noStrike" dirty="0">
                          <a:effectLst/>
                        </a:rPr>
                        <a:t> </a:t>
                      </a:r>
                      <a:endParaRPr lang="nl-NL" sz="600" b="1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</a:tr>
              <a:tr h="116644">
                <a:tc>
                  <a:txBody>
                    <a:bodyPr/>
                    <a:lstStyle/>
                    <a:p>
                      <a:pPr algn="r" fontAlgn="b"/>
                      <a:r>
                        <a:rPr lang="nl-NL" sz="500" b="1" u="none" strike="noStrike">
                          <a:effectLst/>
                        </a:rPr>
                        <a:t>2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u="none" strike="noStrike" dirty="0">
                          <a:effectLst/>
                        </a:rPr>
                        <a:t> </a:t>
                      </a:r>
                      <a:endParaRPr lang="nl-NL" sz="600" b="1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</a:tr>
              <a:tr h="116644">
                <a:tc>
                  <a:txBody>
                    <a:bodyPr/>
                    <a:lstStyle/>
                    <a:p>
                      <a:pPr algn="r" fontAlgn="b"/>
                      <a:r>
                        <a:rPr lang="nl-NL" sz="500" b="1" u="none" strike="noStrike">
                          <a:effectLst/>
                        </a:rPr>
                        <a:t>3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u="none" strike="noStrike" dirty="0">
                          <a:effectLst/>
                        </a:rPr>
                        <a:t> </a:t>
                      </a:r>
                      <a:endParaRPr lang="nl-NL" sz="600" b="1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</a:tr>
              <a:tr h="116644">
                <a:tc>
                  <a:txBody>
                    <a:bodyPr/>
                    <a:lstStyle/>
                    <a:p>
                      <a:pPr algn="r" fontAlgn="b"/>
                      <a:r>
                        <a:rPr lang="nl-NL" sz="500" b="1" u="none" strike="noStrike">
                          <a:effectLst/>
                        </a:rPr>
                        <a:t>4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u="none" strike="noStrike">
                          <a:effectLst/>
                        </a:rPr>
                        <a:t> </a:t>
                      </a:r>
                      <a:endParaRPr lang="nl-NL" sz="6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</a:tr>
              <a:tr h="116644">
                <a:tc>
                  <a:txBody>
                    <a:bodyPr/>
                    <a:lstStyle/>
                    <a:p>
                      <a:pPr algn="r" fontAlgn="b"/>
                      <a:r>
                        <a:rPr lang="nl-NL" sz="500" b="1" u="none" strike="noStrike">
                          <a:effectLst/>
                        </a:rPr>
                        <a:t>5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u="none" strike="noStrike" dirty="0">
                          <a:effectLst/>
                        </a:rPr>
                        <a:t> </a:t>
                      </a:r>
                      <a:endParaRPr lang="nl-NL" sz="600" b="1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</a:tr>
              <a:tr h="116644">
                <a:tc>
                  <a:txBody>
                    <a:bodyPr/>
                    <a:lstStyle/>
                    <a:p>
                      <a:pPr algn="r" fontAlgn="b"/>
                      <a:r>
                        <a:rPr lang="nl-NL" sz="500" b="1" u="none" strike="noStrike">
                          <a:effectLst/>
                        </a:rPr>
                        <a:t>6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u="none" strike="noStrike">
                          <a:effectLst/>
                        </a:rPr>
                        <a:t> </a:t>
                      </a:r>
                      <a:endParaRPr lang="nl-NL" sz="6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</a:tr>
              <a:tr h="116644">
                <a:tc>
                  <a:txBody>
                    <a:bodyPr/>
                    <a:lstStyle/>
                    <a:p>
                      <a:pPr algn="r" fontAlgn="b"/>
                      <a:r>
                        <a:rPr lang="nl-NL" sz="500" b="1" u="none" strike="noStrike">
                          <a:effectLst/>
                        </a:rPr>
                        <a:t>7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u="none" strike="noStrike">
                          <a:effectLst/>
                        </a:rPr>
                        <a:t> </a:t>
                      </a:r>
                      <a:endParaRPr lang="nl-NL" sz="6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</a:tr>
              <a:tr h="116644">
                <a:tc>
                  <a:txBody>
                    <a:bodyPr/>
                    <a:lstStyle/>
                    <a:p>
                      <a:pPr algn="r" fontAlgn="b"/>
                      <a:r>
                        <a:rPr lang="nl-NL" sz="500" b="1" u="none" strike="noStrike">
                          <a:effectLst/>
                        </a:rPr>
                        <a:t>8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u="none" strike="noStrike">
                          <a:effectLst/>
                        </a:rPr>
                        <a:t> </a:t>
                      </a:r>
                      <a:endParaRPr lang="nl-NL" sz="6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</a:tr>
              <a:tr h="116644">
                <a:tc>
                  <a:txBody>
                    <a:bodyPr/>
                    <a:lstStyle/>
                    <a:p>
                      <a:pPr algn="r" fontAlgn="b"/>
                      <a:r>
                        <a:rPr lang="nl-NL" sz="500" b="1" u="none" strike="noStrike">
                          <a:effectLst/>
                        </a:rPr>
                        <a:t>9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u="none" strike="noStrike" dirty="0">
                          <a:effectLst/>
                        </a:rPr>
                        <a:t> </a:t>
                      </a:r>
                      <a:endParaRPr lang="nl-NL" sz="600" b="1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</a:tr>
              <a:tr h="116644">
                <a:tc>
                  <a:txBody>
                    <a:bodyPr/>
                    <a:lstStyle/>
                    <a:p>
                      <a:pPr algn="r" fontAlgn="b"/>
                      <a:r>
                        <a:rPr lang="nl-NL" sz="500" b="1" u="none" strike="noStrike">
                          <a:effectLst/>
                        </a:rPr>
                        <a:t>10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u="none" strike="noStrike" dirty="0">
                          <a:effectLst/>
                        </a:rPr>
                        <a:t> </a:t>
                      </a:r>
                      <a:endParaRPr lang="nl-NL" sz="600" b="1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</a:tr>
              <a:tr h="116644">
                <a:tc>
                  <a:txBody>
                    <a:bodyPr/>
                    <a:lstStyle/>
                    <a:p>
                      <a:pPr algn="r" fontAlgn="b"/>
                      <a:r>
                        <a:rPr lang="nl-NL" sz="500" b="1" u="none" strike="noStrike">
                          <a:effectLst/>
                        </a:rPr>
                        <a:t>11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u="none" strike="noStrike">
                          <a:effectLst/>
                        </a:rPr>
                        <a:t> </a:t>
                      </a:r>
                      <a:endParaRPr lang="nl-NL" sz="6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</a:tr>
              <a:tr h="116644">
                <a:tc>
                  <a:txBody>
                    <a:bodyPr/>
                    <a:lstStyle/>
                    <a:p>
                      <a:pPr algn="r" fontAlgn="b"/>
                      <a:r>
                        <a:rPr lang="nl-NL" sz="500" b="1" u="none" strike="noStrike">
                          <a:effectLst/>
                        </a:rPr>
                        <a:t>12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u="none" strike="noStrike" dirty="0">
                          <a:effectLst/>
                        </a:rPr>
                        <a:t> </a:t>
                      </a:r>
                      <a:endParaRPr lang="nl-NL" sz="600" b="1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</a:tr>
              <a:tr h="116644">
                <a:tc>
                  <a:txBody>
                    <a:bodyPr/>
                    <a:lstStyle/>
                    <a:p>
                      <a:pPr algn="r" fontAlgn="b"/>
                      <a:r>
                        <a:rPr lang="nl-NL" sz="500" b="1" u="none" strike="noStrike">
                          <a:effectLst/>
                        </a:rPr>
                        <a:t>13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u="none" strike="noStrike">
                          <a:effectLst/>
                        </a:rPr>
                        <a:t> </a:t>
                      </a:r>
                      <a:endParaRPr lang="nl-NL" sz="6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</a:tr>
              <a:tr h="116644">
                <a:tc>
                  <a:txBody>
                    <a:bodyPr/>
                    <a:lstStyle/>
                    <a:p>
                      <a:pPr algn="r" fontAlgn="b"/>
                      <a:r>
                        <a:rPr lang="nl-NL" sz="500" b="1" u="none" strike="noStrike">
                          <a:effectLst/>
                        </a:rPr>
                        <a:t>14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u="none" strike="noStrike" dirty="0">
                          <a:effectLst/>
                        </a:rPr>
                        <a:t> </a:t>
                      </a:r>
                      <a:endParaRPr lang="nl-NL" sz="600" b="1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</a:tr>
              <a:tr h="116644">
                <a:tc>
                  <a:txBody>
                    <a:bodyPr/>
                    <a:lstStyle/>
                    <a:p>
                      <a:pPr algn="r" fontAlgn="b"/>
                      <a:r>
                        <a:rPr lang="nl-NL" sz="500" b="1" u="none" strike="noStrike">
                          <a:effectLst/>
                        </a:rPr>
                        <a:t>15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u="none" strike="noStrike">
                          <a:effectLst/>
                        </a:rPr>
                        <a:t> </a:t>
                      </a:r>
                      <a:endParaRPr lang="nl-NL" sz="6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</a:tr>
              <a:tr h="116644">
                <a:tc>
                  <a:txBody>
                    <a:bodyPr/>
                    <a:lstStyle/>
                    <a:p>
                      <a:pPr algn="r" fontAlgn="b"/>
                      <a:r>
                        <a:rPr lang="nl-NL" sz="500" b="1" u="none" strike="noStrike">
                          <a:effectLst/>
                        </a:rPr>
                        <a:t>16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u="none" strike="noStrike">
                          <a:effectLst/>
                        </a:rPr>
                        <a:t> </a:t>
                      </a:r>
                      <a:endParaRPr lang="nl-NL" sz="6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</a:tr>
              <a:tr h="116644">
                <a:tc>
                  <a:txBody>
                    <a:bodyPr/>
                    <a:lstStyle/>
                    <a:p>
                      <a:pPr algn="r" fontAlgn="b"/>
                      <a:r>
                        <a:rPr lang="nl-NL" sz="500" b="1" u="none" strike="noStrike">
                          <a:effectLst/>
                        </a:rPr>
                        <a:t>17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u="none" strike="noStrike" dirty="0">
                          <a:effectLst/>
                        </a:rPr>
                        <a:t> </a:t>
                      </a:r>
                      <a:endParaRPr lang="nl-NL" sz="600" b="1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</a:tr>
              <a:tr h="116644">
                <a:tc>
                  <a:txBody>
                    <a:bodyPr/>
                    <a:lstStyle/>
                    <a:p>
                      <a:pPr algn="r" fontAlgn="b"/>
                      <a:r>
                        <a:rPr lang="nl-NL" sz="500" b="1" u="none" strike="noStrike">
                          <a:effectLst/>
                        </a:rPr>
                        <a:t>18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u="none" strike="noStrike" dirty="0">
                          <a:effectLst/>
                        </a:rPr>
                        <a:t> </a:t>
                      </a:r>
                      <a:endParaRPr lang="nl-NL" sz="600" b="1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</a:tr>
              <a:tr h="116644">
                <a:tc>
                  <a:txBody>
                    <a:bodyPr/>
                    <a:lstStyle/>
                    <a:p>
                      <a:pPr algn="r" fontAlgn="b"/>
                      <a:r>
                        <a:rPr lang="nl-NL" sz="500" b="1" u="none" strike="noStrike">
                          <a:effectLst/>
                        </a:rPr>
                        <a:t>19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u="none" strike="noStrike" dirty="0">
                          <a:effectLst/>
                        </a:rPr>
                        <a:t> </a:t>
                      </a:r>
                      <a:endParaRPr lang="nl-NL" sz="600" b="1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</a:tr>
              <a:tr h="116644">
                <a:tc>
                  <a:txBody>
                    <a:bodyPr/>
                    <a:lstStyle/>
                    <a:p>
                      <a:pPr algn="r" fontAlgn="b"/>
                      <a:r>
                        <a:rPr lang="nl-NL" sz="500" b="1" u="none" strike="noStrike">
                          <a:effectLst/>
                        </a:rPr>
                        <a:t>20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u="none" strike="noStrike" dirty="0">
                          <a:effectLst/>
                        </a:rPr>
                        <a:t> </a:t>
                      </a:r>
                      <a:endParaRPr lang="nl-NL" sz="600" b="1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</a:tr>
              <a:tr h="116644">
                <a:tc>
                  <a:txBody>
                    <a:bodyPr/>
                    <a:lstStyle/>
                    <a:p>
                      <a:pPr algn="r" fontAlgn="b"/>
                      <a:r>
                        <a:rPr lang="nl-NL" sz="500" b="1" u="none" strike="noStrike">
                          <a:effectLst/>
                        </a:rPr>
                        <a:t>21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u="none" strike="noStrike" dirty="0">
                          <a:effectLst/>
                        </a:rPr>
                        <a:t> </a:t>
                      </a:r>
                      <a:endParaRPr lang="nl-NL" sz="600" b="1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</a:tr>
              <a:tr h="116644">
                <a:tc>
                  <a:txBody>
                    <a:bodyPr/>
                    <a:lstStyle/>
                    <a:p>
                      <a:pPr algn="r" fontAlgn="b"/>
                      <a:r>
                        <a:rPr lang="nl-NL" sz="500" b="1" u="none" strike="noStrike">
                          <a:effectLst/>
                        </a:rPr>
                        <a:t>22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u="none" strike="noStrike">
                          <a:effectLst/>
                        </a:rPr>
                        <a:t> </a:t>
                      </a:r>
                      <a:endParaRPr lang="nl-NL" sz="6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</a:tr>
              <a:tr h="116644">
                <a:tc>
                  <a:txBody>
                    <a:bodyPr/>
                    <a:lstStyle/>
                    <a:p>
                      <a:pPr algn="r" fontAlgn="b"/>
                      <a:r>
                        <a:rPr lang="nl-NL" sz="500" b="1" u="none" strike="noStrike">
                          <a:effectLst/>
                        </a:rPr>
                        <a:t>23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500" b="1" u="none" strike="noStrike">
                          <a:effectLst/>
                        </a:rPr>
                        <a:t> </a:t>
                      </a:r>
                      <a:endParaRPr lang="nl-NL" sz="500" b="1" i="0" u="none" strike="noStrike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600" b="1" u="none" strike="noStrike" dirty="0">
                          <a:effectLst/>
                        </a:rPr>
                        <a:t> </a:t>
                      </a:r>
                      <a:endParaRPr lang="nl-NL" sz="600" b="1" i="0" u="none" strike="noStrike" dirty="0">
                        <a:effectLst/>
                        <a:latin typeface="Arial"/>
                      </a:endParaRPr>
                    </a:p>
                  </a:txBody>
                  <a:tcPr marL="5708" marR="5708" marT="5708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7220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550490" y="255930"/>
            <a:ext cx="3313355" cy="1702160"/>
          </a:xfrm>
        </p:spPr>
        <p:txBody>
          <a:bodyPr>
            <a:normAutofit/>
          </a:bodyPr>
          <a:lstStyle/>
          <a:p>
            <a:r>
              <a:rPr lang="nl-NL" sz="6000" dirty="0" smtClean="0">
                <a:solidFill>
                  <a:schemeClr val="bg1"/>
                </a:solidFill>
              </a:rPr>
              <a:t>Einde</a:t>
            </a:r>
            <a:endParaRPr lang="nl-NL" sz="6000" dirty="0">
              <a:solidFill>
                <a:schemeClr val="bg1"/>
              </a:solidFill>
            </a:endParaRPr>
          </a:p>
        </p:txBody>
      </p:sp>
      <p:sp>
        <p:nvSpPr>
          <p:cNvPr id="11" name="Subtitel 10"/>
          <p:cNvSpPr>
            <a:spLocks noGrp="1"/>
          </p:cNvSpPr>
          <p:nvPr>
            <p:ph type="subTitle" idx="1"/>
          </p:nvPr>
        </p:nvSpPr>
        <p:spPr>
          <a:xfrm>
            <a:off x="4733365" y="2567868"/>
            <a:ext cx="3309803" cy="3113842"/>
          </a:xfrm>
        </p:spPr>
        <p:txBody>
          <a:bodyPr>
            <a:normAutofit/>
          </a:bodyPr>
          <a:lstStyle/>
          <a:p>
            <a:r>
              <a:rPr lang="nl-NL" b="1" dirty="0" smtClean="0"/>
              <a:t>Vragen</a:t>
            </a:r>
          </a:p>
          <a:p>
            <a:endParaRPr lang="nl-NL" b="1" dirty="0"/>
          </a:p>
          <a:p>
            <a:r>
              <a:rPr lang="nl-NL" b="1" dirty="0" smtClean="0"/>
              <a:t>Opmerkingen</a:t>
            </a:r>
          </a:p>
          <a:p>
            <a:endParaRPr lang="nl-NL" b="1" dirty="0"/>
          </a:p>
          <a:p>
            <a:r>
              <a:rPr lang="nl-NL" b="1" dirty="0" smtClean="0"/>
              <a:t>Aanmerkingen</a:t>
            </a:r>
          </a:p>
          <a:p>
            <a:endParaRPr lang="nl-NL" dirty="0"/>
          </a:p>
          <a:p>
            <a:r>
              <a:rPr lang="nl-NL" dirty="0" smtClean="0"/>
              <a:t>Paul Op Heij, Nijmegen 2012</a:t>
            </a:r>
          </a:p>
        </p:txBody>
      </p:sp>
    </p:spTree>
    <p:extLst>
      <p:ext uri="{BB962C8B-B14F-4D97-AF65-F5344CB8AC3E}">
        <p14:creationId xmlns:p14="http://schemas.microsoft.com/office/powerpoint/2010/main" val="25418048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b="1" dirty="0" smtClean="0">
                <a:solidFill>
                  <a:schemeClr val="accent1">
                    <a:lumMod val="50000"/>
                  </a:schemeClr>
                </a:solidFill>
              </a:rPr>
              <a:t>Analyse Probleem</a:t>
            </a:r>
            <a:endParaRPr lang="nl-NL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/>
              <a:t>Klachten op HBO en universiteiten</a:t>
            </a:r>
            <a:r>
              <a:rPr lang="nl-NL" dirty="0"/>
              <a:t> </a:t>
            </a:r>
            <a:endParaRPr lang="nl-NL" dirty="0" smtClean="0"/>
          </a:p>
          <a:p>
            <a:pPr marL="68580" indent="0">
              <a:buNone/>
            </a:pPr>
            <a:endParaRPr lang="nl-NL" dirty="0"/>
          </a:p>
          <a:p>
            <a:r>
              <a:rPr lang="nl-NL" b="1" dirty="0" smtClean="0"/>
              <a:t>Studenten hebben veel moeite met werkstukken maken</a:t>
            </a:r>
          </a:p>
          <a:p>
            <a:endParaRPr lang="nl-NL" dirty="0"/>
          </a:p>
          <a:p>
            <a:r>
              <a:rPr lang="nl-NL" b="1" dirty="0" smtClean="0"/>
              <a:t>Want te veel werkstukken en te weinig </a:t>
            </a:r>
            <a:r>
              <a:rPr lang="nl-NL" b="1" dirty="0"/>
              <a:t>procesbegeleiding door </a:t>
            </a:r>
            <a:r>
              <a:rPr lang="nl-NL" b="1" dirty="0" smtClean="0"/>
              <a:t>docenten? 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5005636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92258"/>
          </a:xfrm>
        </p:spPr>
        <p:txBody>
          <a:bodyPr/>
          <a:lstStyle/>
          <a:p>
            <a:pPr algn="ctr"/>
            <a:r>
              <a:rPr lang="nl-NL" b="1" dirty="0" smtClean="0">
                <a:solidFill>
                  <a:schemeClr val="accent5">
                    <a:lumMod val="50000"/>
                  </a:schemeClr>
                </a:solidFill>
              </a:rPr>
              <a:t>Voorgestelde Oplossing</a:t>
            </a:r>
            <a:endParaRPr lang="nl-NL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09329" y="1935332"/>
            <a:ext cx="6777317" cy="3897297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nl-NL" b="1" dirty="0" smtClean="0">
                <a:solidFill>
                  <a:schemeClr val="accent1">
                    <a:lumMod val="50000"/>
                  </a:schemeClr>
                </a:solidFill>
              </a:rPr>
              <a:t>1. Meer uitleg over voorwaarden PWS</a:t>
            </a:r>
          </a:p>
          <a:p>
            <a:endParaRPr lang="nl-NL" b="1" dirty="0" smtClean="0"/>
          </a:p>
          <a:p>
            <a:pPr marL="68580" indent="0">
              <a:buNone/>
            </a:pPr>
            <a:r>
              <a:rPr lang="nl-NL" b="1" dirty="0" smtClean="0">
                <a:solidFill>
                  <a:srgbClr val="002060"/>
                </a:solidFill>
              </a:rPr>
              <a:t>2. Nadruk op vorm i.p.v. op thema</a:t>
            </a:r>
          </a:p>
          <a:p>
            <a:endParaRPr lang="nl-NL" dirty="0"/>
          </a:p>
          <a:p>
            <a:pPr marL="68580" indent="0">
              <a:buNone/>
            </a:pPr>
            <a:r>
              <a:rPr lang="nl-NL" b="1" dirty="0" smtClean="0">
                <a:solidFill>
                  <a:schemeClr val="accent3"/>
                </a:solidFill>
              </a:rPr>
              <a:t>3. </a:t>
            </a:r>
            <a:r>
              <a:rPr lang="nl-NL" b="1" dirty="0">
                <a:solidFill>
                  <a:schemeClr val="accent3"/>
                </a:solidFill>
              </a:rPr>
              <a:t>Ontstaansproces stap voor stap </a:t>
            </a:r>
            <a:endParaRPr lang="nl-NL" b="1" dirty="0" smtClean="0">
              <a:solidFill>
                <a:schemeClr val="accent3"/>
              </a:solidFill>
            </a:endParaRPr>
          </a:p>
          <a:p>
            <a:endParaRPr lang="nl-NL" dirty="0"/>
          </a:p>
          <a:p>
            <a:pPr marL="68580" indent="0">
              <a:buNone/>
            </a:pPr>
            <a:r>
              <a:rPr lang="nl-NL" b="1" dirty="0" smtClean="0">
                <a:solidFill>
                  <a:srgbClr val="7030A0"/>
                </a:solidFill>
              </a:rPr>
              <a:t>4. </a:t>
            </a:r>
            <a:r>
              <a:rPr lang="nl-NL" b="1" dirty="0">
                <a:solidFill>
                  <a:srgbClr val="7030A0"/>
                </a:solidFill>
              </a:rPr>
              <a:t>Kleinere maar beter begeleide PWS</a:t>
            </a:r>
            <a:endParaRPr lang="nl-NL" b="1" dirty="0" smtClean="0">
              <a:solidFill>
                <a:srgbClr val="7030A0"/>
              </a:solidFill>
            </a:endParaRPr>
          </a:p>
          <a:p>
            <a:endParaRPr lang="nl-NL" dirty="0"/>
          </a:p>
          <a:p>
            <a:pPr marL="68580" indent="0">
              <a:buNone/>
            </a:pPr>
            <a:r>
              <a:rPr lang="nl-NL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nl-NL" b="1" dirty="0" smtClean="0">
                <a:solidFill>
                  <a:schemeClr val="accent3">
                    <a:lumMod val="50000"/>
                  </a:schemeClr>
                </a:solidFill>
              </a:rPr>
              <a:t>5. Transparantere beoordeling </a:t>
            </a:r>
            <a:endParaRPr lang="nl-NL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7407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490" y="456164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nl-NL" b="1" dirty="0" smtClean="0">
                <a:solidFill>
                  <a:schemeClr val="accent1">
                    <a:lumMod val="50000"/>
                  </a:schemeClr>
                </a:solidFill>
              </a:rPr>
              <a:t>1. Voorwaarden onderzoek </a:t>
            </a:r>
            <a:endParaRPr lang="nl-NL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ijdelijke aanduiding voor inhoud 8"/>
          <p:cNvSpPr>
            <a:spLocks noGrp="1"/>
          </p:cNvSpPr>
          <p:nvPr>
            <p:ph idx="1"/>
          </p:nvPr>
        </p:nvSpPr>
        <p:spPr>
          <a:xfrm>
            <a:off x="1043492" y="1782927"/>
            <a:ext cx="6777317" cy="4156234"/>
          </a:xfrm>
        </p:spPr>
        <p:txBody>
          <a:bodyPr>
            <a:normAutofit fontScale="92500" lnSpcReduction="20000"/>
          </a:bodyPr>
          <a:lstStyle/>
          <a:p>
            <a:r>
              <a:rPr lang="nl-NL" b="1" dirty="0" smtClean="0"/>
              <a:t>Onderzoeken wat je nog niet weet/geen betoog</a:t>
            </a:r>
          </a:p>
          <a:p>
            <a:endParaRPr lang="nl-NL" b="1" dirty="0"/>
          </a:p>
          <a:p>
            <a:r>
              <a:rPr lang="nl-NL" b="1" dirty="0" smtClean="0"/>
              <a:t>Onderwerp/probleemstelling/verklarende hoofdvraag stellen met 5 deelvragen</a:t>
            </a:r>
          </a:p>
          <a:p>
            <a:endParaRPr lang="nl-NL" b="1" dirty="0"/>
          </a:p>
          <a:p>
            <a:r>
              <a:rPr lang="nl-NL" b="1" dirty="0" smtClean="0"/>
              <a:t>Bronvermelding transparant maken/voetnoten per pagina</a:t>
            </a:r>
          </a:p>
          <a:p>
            <a:pPr marL="68580" indent="0">
              <a:buNone/>
            </a:pPr>
            <a:endParaRPr lang="nl-NL" b="1" dirty="0" smtClean="0"/>
          </a:p>
          <a:p>
            <a:r>
              <a:rPr lang="nl-NL" b="1" dirty="0" smtClean="0"/>
              <a:t>Zo objectief mogelijk schrijven/in eigen woorden/feiten van meningen scheiden</a:t>
            </a:r>
          </a:p>
          <a:p>
            <a:endParaRPr lang="nl-NL" b="1" dirty="0" smtClean="0"/>
          </a:p>
          <a:p>
            <a:r>
              <a:rPr lang="nl-NL" b="1" dirty="0" smtClean="0"/>
              <a:t>Eigen mening pas geven in conclusie </a:t>
            </a:r>
          </a:p>
        </p:txBody>
      </p:sp>
    </p:spTree>
    <p:extLst>
      <p:ext uri="{BB962C8B-B14F-4D97-AF65-F5344CB8AC3E}">
        <p14:creationId xmlns:p14="http://schemas.microsoft.com/office/powerpoint/2010/main" val="1374717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7767" y="1027664"/>
            <a:ext cx="7421731" cy="1143000"/>
          </a:xfrm>
        </p:spPr>
        <p:txBody>
          <a:bodyPr>
            <a:normAutofit/>
          </a:bodyPr>
          <a:lstStyle/>
          <a:p>
            <a:r>
              <a:rPr lang="nl-NL" sz="3600" b="1" dirty="0" smtClean="0">
                <a:solidFill>
                  <a:srgbClr val="002060"/>
                </a:solidFill>
              </a:rPr>
              <a:t>2. Vorm belangrijker dan thema</a:t>
            </a:r>
            <a:endParaRPr lang="nl-NL" sz="3600" b="1" dirty="0">
              <a:solidFill>
                <a:srgbClr val="00206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nl-NL" b="1" dirty="0" smtClean="0"/>
              <a:t>Onderzoeksvorm universeel:</a:t>
            </a:r>
            <a:br>
              <a:rPr lang="nl-NL" b="1" dirty="0" smtClean="0"/>
            </a:br>
            <a:endParaRPr lang="nl-NL" b="1" dirty="0" smtClean="0"/>
          </a:p>
          <a:p>
            <a:pPr marL="68580" indent="0">
              <a:buNone/>
            </a:pPr>
            <a:r>
              <a:rPr lang="nl-NL" sz="1800" b="1" dirty="0" smtClean="0"/>
              <a:t>    Als bronnen kenbaar   </a:t>
            </a:r>
          </a:p>
          <a:p>
            <a:pPr marL="68580" indent="0">
              <a:buNone/>
            </a:pPr>
            <a:r>
              <a:rPr lang="nl-NL" sz="1800" b="1" dirty="0"/>
              <a:t> </a:t>
            </a:r>
            <a:r>
              <a:rPr lang="nl-NL" sz="1800" b="1" dirty="0" smtClean="0"/>
              <a:t>   worden gemaakt, </a:t>
            </a:r>
          </a:p>
          <a:p>
            <a:pPr marL="68580" indent="0">
              <a:buNone/>
            </a:pPr>
            <a:r>
              <a:rPr lang="nl-NL" sz="1800" b="1" dirty="0"/>
              <a:t> </a:t>
            </a:r>
            <a:r>
              <a:rPr lang="nl-NL" sz="1800" b="1" dirty="0" smtClean="0"/>
              <a:t>   kan onderzoek van A</a:t>
            </a:r>
          </a:p>
          <a:p>
            <a:pPr marL="68580" indent="0">
              <a:buNone/>
            </a:pPr>
            <a:r>
              <a:rPr lang="nl-NL" sz="1800" b="1" dirty="0"/>
              <a:t> </a:t>
            </a:r>
            <a:r>
              <a:rPr lang="nl-NL" sz="1800" b="1" dirty="0" smtClean="0"/>
              <a:t>   vertrouwd/gecheckt   </a:t>
            </a:r>
          </a:p>
          <a:p>
            <a:pPr marL="68580" indent="0">
              <a:buNone/>
            </a:pPr>
            <a:r>
              <a:rPr lang="nl-NL" sz="1800" b="1" dirty="0"/>
              <a:t> </a:t>
            </a:r>
            <a:r>
              <a:rPr lang="nl-NL" sz="1800" b="1" dirty="0" smtClean="0"/>
              <a:t>   worden door B en </a:t>
            </a:r>
          </a:p>
          <a:p>
            <a:pPr marL="68580" indent="0">
              <a:buNone/>
            </a:pPr>
            <a:r>
              <a:rPr lang="nl-NL" sz="1800" b="1" dirty="0"/>
              <a:t> </a:t>
            </a:r>
            <a:r>
              <a:rPr lang="nl-NL" sz="1800" b="1" dirty="0" smtClean="0"/>
              <a:t>   volgenden</a:t>
            </a:r>
            <a:endParaRPr lang="nl-NL" b="1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nl-NL" sz="1800" b="1" dirty="0" smtClean="0">
                <a:solidFill>
                  <a:srgbClr val="C00000"/>
                </a:solidFill>
              </a:rPr>
              <a:t>Gekozen thema slechts middel om vormvaardigheden mee te tonen, geen primaire doelstelling op zich </a:t>
            </a:r>
            <a:endParaRPr lang="nl-NL" sz="1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8899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8645" y="1083076"/>
            <a:ext cx="6637467" cy="763479"/>
          </a:xfrm>
        </p:spPr>
        <p:txBody>
          <a:bodyPr>
            <a:normAutofit/>
          </a:bodyPr>
          <a:lstStyle/>
          <a:p>
            <a:pPr algn="r"/>
            <a:r>
              <a:rPr lang="nl-NL" sz="3600" b="1" dirty="0" smtClean="0">
                <a:solidFill>
                  <a:srgbClr val="0070C0"/>
                </a:solidFill>
              </a:rPr>
              <a:t>Voorgestelde vorm</a:t>
            </a:r>
            <a:endParaRPr lang="nl-NL" sz="3600" b="1" dirty="0">
              <a:solidFill>
                <a:srgbClr val="0070C0"/>
              </a:solidFill>
            </a:endParaRP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58645" y="1944210"/>
            <a:ext cx="6757891" cy="3843404"/>
          </a:xfrm>
        </p:spPr>
        <p:txBody>
          <a:bodyPr>
            <a:normAutofit fontScale="92500" lnSpcReduction="10000"/>
          </a:bodyPr>
          <a:lstStyle/>
          <a:p>
            <a:r>
              <a:rPr lang="nl-NL" sz="2400" b="1" dirty="0" smtClean="0">
                <a:solidFill>
                  <a:schemeClr val="tx1"/>
                </a:solidFill>
              </a:rPr>
              <a:t>Titelpagina:                         </a:t>
            </a:r>
            <a:r>
              <a:rPr lang="nl-NL" sz="1400" b="1" dirty="0" smtClean="0">
                <a:solidFill>
                  <a:schemeClr val="tx1"/>
                </a:solidFill>
              </a:rPr>
              <a:t>titel, naam, school/niveau, schooljaar</a:t>
            </a:r>
          </a:p>
          <a:p>
            <a:r>
              <a:rPr lang="nl-NL" sz="2400" b="1" dirty="0" smtClean="0">
                <a:solidFill>
                  <a:schemeClr val="tx1"/>
                </a:solidFill>
              </a:rPr>
              <a:t>Inhoudsopgave:               </a:t>
            </a:r>
            <a:r>
              <a:rPr lang="nl-NL" sz="1400" b="1" dirty="0" smtClean="0">
                <a:solidFill>
                  <a:schemeClr val="tx1"/>
                </a:solidFill>
              </a:rPr>
              <a:t>met hoofdstuktitels en paginanummers</a:t>
            </a:r>
          </a:p>
          <a:p>
            <a:r>
              <a:rPr lang="nl-NL" sz="2400" b="1" dirty="0" smtClean="0">
                <a:solidFill>
                  <a:schemeClr val="tx1"/>
                </a:solidFill>
              </a:rPr>
              <a:t>Inleiding:                   </a:t>
            </a:r>
            <a:r>
              <a:rPr lang="nl-NL" sz="1400" b="1" dirty="0" smtClean="0">
                <a:solidFill>
                  <a:schemeClr val="tx1"/>
                </a:solidFill>
              </a:rPr>
              <a:t>waarom gekozen voor dit onderwerp (interesse)</a:t>
            </a:r>
            <a:br>
              <a:rPr lang="nl-NL" sz="1400" b="1" dirty="0" smtClean="0">
                <a:solidFill>
                  <a:schemeClr val="tx1"/>
                </a:solidFill>
              </a:rPr>
            </a:br>
            <a:r>
              <a:rPr lang="nl-NL" sz="1400" b="1" dirty="0" smtClean="0">
                <a:solidFill>
                  <a:schemeClr val="tx1"/>
                </a:solidFill>
              </a:rPr>
              <a:t>                                           wat was precies de opdracht (onderzoek vaardigheden)</a:t>
            </a:r>
            <a:br>
              <a:rPr lang="nl-NL" sz="1400" b="1" dirty="0" smtClean="0">
                <a:solidFill>
                  <a:schemeClr val="tx1"/>
                </a:solidFill>
              </a:rPr>
            </a:br>
            <a:r>
              <a:rPr lang="nl-NL" sz="1400" b="1" dirty="0" smtClean="0">
                <a:solidFill>
                  <a:schemeClr val="tx1"/>
                </a:solidFill>
              </a:rPr>
              <a:t>                                               hoe werd opdracht uitgewerkt (hoofd- en deelvragen)</a:t>
            </a:r>
            <a:br>
              <a:rPr lang="nl-NL" sz="1400" b="1" dirty="0" smtClean="0">
                <a:solidFill>
                  <a:schemeClr val="tx1"/>
                </a:solidFill>
              </a:rPr>
            </a:br>
            <a:r>
              <a:rPr lang="nl-NL" sz="1400" b="1" dirty="0" smtClean="0">
                <a:solidFill>
                  <a:schemeClr val="tx1"/>
                </a:solidFill>
              </a:rPr>
              <a:t>                                 wat is/was de werkhypothese (verwachte uitkomst onderzoek)</a:t>
            </a:r>
          </a:p>
          <a:p>
            <a:r>
              <a:rPr lang="nl-NL" sz="2400" b="1" dirty="0" smtClean="0">
                <a:solidFill>
                  <a:schemeClr val="tx1"/>
                </a:solidFill>
              </a:rPr>
              <a:t>Hoofdstukken:                </a:t>
            </a:r>
            <a:r>
              <a:rPr lang="nl-NL" sz="1400" b="1" dirty="0" smtClean="0">
                <a:solidFill>
                  <a:schemeClr val="tx1"/>
                </a:solidFill>
              </a:rPr>
              <a:t>eventueel vernoemd naar de deelvragen</a:t>
            </a:r>
            <a:br>
              <a:rPr lang="nl-NL" sz="1400" b="1" dirty="0" smtClean="0">
                <a:solidFill>
                  <a:schemeClr val="tx1"/>
                </a:solidFill>
              </a:rPr>
            </a:br>
            <a:r>
              <a:rPr lang="nl-NL" sz="1400" b="1" dirty="0" smtClean="0">
                <a:solidFill>
                  <a:schemeClr val="tx1"/>
                </a:solidFill>
              </a:rPr>
              <a:t>                                                               voetnoten in tekst die verwijzen naar bronnen</a:t>
            </a:r>
            <a:br>
              <a:rPr lang="nl-NL" sz="1400" b="1" dirty="0" smtClean="0">
                <a:solidFill>
                  <a:schemeClr val="tx1"/>
                </a:solidFill>
              </a:rPr>
            </a:br>
            <a:r>
              <a:rPr lang="nl-NL" sz="1400" b="1" dirty="0" smtClean="0">
                <a:solidFill>
                  <a:schemeClr val="tx1"/>
                </a:solidFill>
              </a:rPr>
              <a:t>                                                                    hoofdstukken beginnen op nieuwe pagina</a:t>
            </a:r>
            <a:br>
              <a:rPr lang="nl-NL" sz="1400" b="1" dirty="0" smtClean="0">
                <a:solidFill>
                  <a:schemeClr val="tx1"/>
                </a:solidFill>
              </a:rPr>
            </a:br>
            <a:r>
              <a:rPr lang="nl-NL" sz="1400" b="1" dirty="0" smtClean="0">
                <a:solidFill>
                  <a:schemeClr val="tx1"/>
                </a:solidFill>
              </a:rPr>
              <a:t>                                              eigen tekst/alinea-indeling/geen overbodige witregels</a:t>
            </a:r>
          </a:p>
          <a:p>
            <a:r>
              <a:rPr lang="nl-NL" sz="2400" b="1" dirty="0" smtClean="0">
                <a:solidFill>
                  <a:schemeClr val="tx1"/>
                </a:solidFill>
              </a:rPr>
              <a:t>Conclusie:</a:t>
            </a:r>
            <a:r>
              <a:rPr lang="nl-NL" sz="1400" b="1" dirty="0" smtClean="0">
                <a:solidFill>
                  <a:schemeClr val="tx1"/>
                </a:solidFill>
              </a:rPr>
              <a:t>           samenvatting/reactie op werkhypothese/nabeschouwing</a:t>
            </a:r>
            <a:endParaRPr lang="nl-NL" sz="2400" b="1" dirty="0" smtClean="0">
              <a:solidFill>
                <a:schemeClr val="tx1"/>
              </a:solidFill>
            </a:endParaRPr>
          </a:p>
          <a:p>
            <a:r>
              <a:rPr lang="nl-NL" sz="2400" b="1" dirty="0" smtClean="0">
                <a:solidFill>
                  <a:schemeClr val="tx1"/>
                </a:solidFill>
              </a:rPr>
              <a:t>Bronnen-/literatuurlijst:    </a:t>
            </a:r>
            <a:r>
              <a:rPr lang="nl-NL" sz="1400" b="1" dirty="0" smtClean="0">
                <a:solidFill>
                  <a:schemeClr val="tx1"/>
                </a:solidFill>
              </a:rPr>
              <a:t>volledige websites /boeken en artikelen </a:t>
            </a:r>
          </a:p>
          <a:p>
            <a:r>
              <a:rPr lang="nl-NL" sz="1400" b="1" dirty="0">
                <a:solidFill>
                  <a:schemeClr val="tx1"/>
                </a:solidFill>
              </a:rPr>
              <a:t> </a:t>
            </a:r>
            <a:r>
              <a:rPr lang="nl-NL" sz="1400" b="1" dirty="0" smtClean="0">
                <a:solidFill>
                  <a:schemeClr val="tx1"/>
                </a:solidFill>
              </a:rPr>
              <a:t>                                                                   met titel, auteur, jaar en plaats van uitgave </a:t>
            </a:r>
            <a:endParaRPr lang="nl-NL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1835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733365" y="2370338"/>
            <a:ext cx="3313355" cy="914401"/>
          </a:xfrm>
        </p:spPr>
        <p:txBody>
          <a:bodyPr>
            <a:normAutofit fontScale="90000"/>
          </a:bodyPr>
          <a:lstStyle/>
          <a:p>
            <a:r>
              <a:rPr lang="nl-NL" b="1" dirty="0" smtClean="0">
                <a:solidFill>
                  <a:srgbClr val="0070C0"/>
                </a:solidFill>
              </a:rPr>
              <a:t>Voorwaarden voetnoten</a:t>
            </a:r>
            <a:endParaRPr lang="nl-NL" b="1" dirty="0">
              <a:solidFill>
                <a:srgbClr val="0070C0"/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733365" y="3284739"/>
            <a:ext cx="3309803" cy="2698811"/>
          </a:xfrm>
        </p:spPr>
        <p:txBody>
          <a:bodyPr>
            <a:normAutofit fontScale="85000" lnSpcReduction="20000"/>
          </a:bodyPr>
          <a:lstStyle/>
          <a:p>
            <a:r>
              <a:rPr lang="nl-NL" b="1" dirty="0" smtClean="0"/>
              <a:t>Diversiteit</a:t>
            </a:r>
          </a:p>
          <a:p>
            <a:pPr algn="r"/>
            <a:r>
              <a:rPr lang="nl-NL" sz="1300" b="1" dirty="0" smtClean="0"/>
              <a:t>Niet alleen Wikipedia-bronnen</a:t>
            </a:r>
            <a:br>
              <a:rPr lang="nl-NL" sz="1300" b="1" dirty="0" smtClean="0"/>
            </a:br>
            <a:r>
              <a:rPr lang="nl-NL" sz="1300" b="1" dirty="0" smtClean="0"/>
              <a:t>Geen werkstukken.nl</a:t>
            </a:r>
          </a:p>
          <a:p>
            <a:pPr algn="r"/>
            <a:endParaRPr lang="nl-NL" sz="1200" b="1" dirty="0"/>
          </a:p>
          <a:p>
            <a:r>
              <a:rPr lang="nl-NL" b="1" dirty="0" smtClean="0"/>
              <a:t>Volledigheid</a:t>
            </a:r>
          </a:p>
          <a:p>
            <a:pPr algn="r"/>
            <a:r>
              <a:rPr lang="nl-NL" sz="1300" b="1" dirty="0" smtClean="0"/>
              <a:t>Geen </a:t>
            </a:r>
            <a:r>
              <a:rPr lang="nl-NL" sz="1300" b="1" dirty="0" smtClean="0">
                <a:hlinkClick r:id="rId2"/>
              </a:rPr>
              <a:t>www.telegraaf.nl</a:t>
            </a:r>
            <a:r>
              <a:rPr lang="nl-NL" sz="1300" b="1" dirty="0" smtClean="0"/>
              <a:t>/ datum</a:t>
            </a:r>
          </a:p>
          <a:p>
            <a:pPr algn="r"/>
            <a:r>
              <a:rPr lang="nl-NL" sz="1300" b="1" dirty="0" smtClean="0"/>
              <a:t>Websites met zoekterm</a:t>
            </a:r>
          </a:p>
          <a:p>
            <a:pPr algn="r"/>
            <a:r>
              <a:rPr lang="nl-NL" sz="1300" b="1" dirty="0" smtClean="0"/>
              <a:t>Boek of tijdschrift/titel, auteur, jaar en plaats uitgave</a:t>
            </a:r>
          </a:p>
          <a:p>
            <a:pPr algn="r"/>
            <a:endParaRPr lang="nl-NL" sz="1200" b="1" dirty="0"/>
          </a:p>
          <a:p>
            <a:r>
              <a:rPr lang="nl-NL" b="1" dirty="0" smtClean="0"/>
              <a:t>Plaatsing/waar in tekst?</a:t>
            </a:r>
          </a:p>
          <a:p>
            <a:pPr algn="r"/>
            <a:r>
              <a:rPr lang="nl-NL" sz="1300" b="1" dirty="0"/>
              <a:t>Bij citaten en parafraseringen</a:t>
            </a:r>
          </a:p>
          <a:p>
            <a:pPr algn="r"/>
            <a:r>
              <a:rPr lang="nl-NL" sz="1300" b="1" dirty="0" smtClean="0"/>
              <a:t>Achter specifiek cijfermateriaal</a:t>
            </a:r>
          </a:p>
          <a:p>
            <a:pPr algn="r"/>
            <a:r>
              <a:rPr lang="nl-NL" sz="1300" b="1" dirty="0" smtClean="0"/>
              <a:t>Bij meningen van anderen + illustraties </a:t>
            </a:r>
            <a:br>
              <a:rPr lang="nl-NL" sz="1300" b="1" dirty="0" smtClean="0"/>
            </a:br>
            <a:r>
              <a:rPr lang="nl-NL" sz="1300" b="1" dirty="0" smtClean="0"/>
              <a:t>Waar  zoekt mijn lezer houvast?</a:t>
            </a:r>
          </a:p>
        </p:txBody>
      </p:sp>
    </p:spTree>
    <p:extLst>
      <p:ext uri="{BB962C8B-B14F-4D97-AF65-F5344CB8AC3E}">
        <p14:creationId xmlns:p14="http://schemas.microsoft.com/office/powerpoint/2010/main" val="5313666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nl-NL" sz="3600" b="1" dirty="0" smtClean="0">
              <a:solidFill>
                <a:schemeClr val="accent3"/>
              </a:solidFill>
            </a:endParaRPr>
          </a:p>
          <a:p>
            <a:pPr marL="68580" indent="0" algn="r">
              <a:buNone/>
            </a:pPr>
            <a:r>
              <a:rPr lang="nl-NL" sz="3600" b="1" dirty="0" smtClean="0">
                <a:solidFill>
                  <a:schemeClr val="accent3"/>
                </a:solidFill>
              </a:rPr>
              <a:t>3.Ontstaan PWS</a:t>
            </a:r>
          </a:p>
          <a:p>
            <a:pPr marL="68580" indent="0" algn="r">
              <a:buNone/>
            </a:pPr>
            <a:r>
              <a:rPr lang="nl-NL" sz="3600" b="1" dirty="0">
                <a:solidFill>
                  <a:schemeClr val="accent3"/>
                </a:solidFill>
              </a:rPr>
              <a:t>s</a:t>
            </a:r>
            <a:r>
              <a:rPr lang="nl-NL" sz="3600" b="1" dirty="0" smtClean="0">
                <a:solidFill>
                  <a:schemeClr val="accent3"/>
                </a:solidFill>
              </a:rPr>
              <a:t>tap voor stap te volgen</a:t>
            </a:r>
          </a:p>
          <a:p>
            <a:pPr marL="68580" indent="0" algn="r">
              <a:buNone/>
            </a:pPr>
            <a:r>
              <a:rPr lang="nl-NL" sz="1600" b="1" dirty="0" smtClean="0">
                <a:solidFill>
                  <a:schemeClr val="tx1"/>
                </a:solidFill>
              </a:rPr>
              <a:t>(voorkomt plagiaat!)</a:t>
            </a:r>
            <a:endParaRPr lang="nl-NL" sz="1600" b="1" dirty="0">
              <a:solidFill>
                <a:schemeClr val="tx1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739833" y="856527"/>
            <a:ext cx="3304572" cy="1522689"/>
          </a:xfrm>
        </p:spPr>
        <p:txBody>
          <a:bodyPr>
            <a:noAutofit/>
          </a:bodyPr>
          <a:lstStyle/>
          <a:p>
            <a:r>
              <a:rPr lang="nl-NL" sz="2000" b="1" dirty="0">
                <a:solidFill>
                  <a:schemeClr val="tx1"/>
                </a:solidFill>
              </a:rPr>
              <a:t>S</a:t>
            </a:r>
            <a:r>
              <a:rPr lang="nl-NL" sz="2000" b="1" dirty="0" smtClean="0">
                <a:solidFill>
                  <a:schemeClr val="tx1"/>
                </a:solidFill>
              </a:rPr>
              <a:t>tudent maakt PWS </a:t>
            </a:r>
            <a:br>
              <a:rPr lang="nl-NL" sz="2000" b="1" dirty="0" smtClean="0">
                <a:solidFill>
                  <a:schemeClr val="tx1"/>
                </a:solidFill>
              </a:rPr>
            </a:br>
            <a:r>
              <a:rPr lang="nl-NL" sz="2000" b="1" dirty="0" smtClean="0">
                <a:solidFill>
                  <a:schemeClr val="tx1"/>
                </a:solidFill>
              </a:rPr>
              <a:t>in 5 stappen, gevolgd,  gecontroleerd en goedgekeurd door  begeleiders</a:t>
            </a:r>
            <a:endParaRPr lang="nl-NL" sz="2000" b="1" dirty="0">
              <a:solidFill>
                <a:schemeClr val="tx1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736592" y="2743199"/>
            <a:ext cx="3298784" cy="3187083"/>
          </a:xfrm>
        </p:spPr>
        <p:txBody>
          <a:bodyPr/>
          <a:lstStyle/>
          <a:p>
            <a:r>
              <a:rPr lang="nl-NL" b="1" dirty="0" smtClean="0">
                <a:solidFill>
                  <a:schemeClr val="accent2">
                    <a:lumMod val="75000"/>
                  </a:schemeClr>
                </a:solidFill>
              </a:rPr>
              <a:t>1. Inleveren hoofd- en 5 deel-vragen</a:t>
            </a:r>
          </a:p>
          <a:p>
            <a:endParaRPr lang="nl-NL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nl-NL" b="1" dirty="0" smtClean="0">
                <a:solidFill>
                  <a:schemeClr val="accent2">
                    <a:lumMod val="75000"/>
                  </a:schemeClr>
                </a:solidFill>
              </a:rPr>
              <a:t>2. Inleveren inleiding en deelvraag 1</a:t>
            </a:r>
            <a:br>
              <a:rPr lang="nl-NL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nl-NL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nl-NL" b="1" dirty="0" smtClean="0">
                <a:solidFill>
                  <a:schemeClr val="accent2">
                    <a:lumMod val="75000"/>
                  </a:schemeClr>
                </a:solidFill>
              </a:rPr>
              <a:t>3. Inleveren deelvraag 2 en 3</a:t>
            </a:r>
            <a:br>
              <a:rPr lang="nl-NL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nl-NL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nl-NL" b="1" dirty="0" smtClean="0">
                <a:solidFill>
                  <a:schemeClr val="accent2">
                    <a:lumMod val="75000"/>
                  </a:schemeClr>
                </a:solidFill>
              </a:rPr>
              <a:t>4. Inleveren deelvraag 4 en 5</a:t>
            </a:r>
          </a:p>
          <a:p>
            <a:endParaRPr lang="nl-NL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nl-NL" b="1" dirty="0" smtClean="0">
                <a:solidFill>
                  <a:schemeClr val="accent2">
                    <a:lumMod val="75000"/>
                  </a:schemeClr>
                </a:solidFill>
              </a:rPr>
              <a:t>5. Inleveren eindversie</a:t>
            </a:r>
            <a:endParaRPr lang="nl-NL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3751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>
          <a:xfrm>
            <a:off x="952536" y="1642883"/>
            <a:ext cx="3465022" cy="4364378"/>
          </a:xfrm>
        </p:spPr>
        <p:txBody>
          <a:bodyPr/>
          <a:lstStyle/>
          <a:p>
            <a:r>
              <a:rPr lang="nl-NL" b="1" dirty="0" smtClean="0"/>
              <a:t>De Werkgroep</a:t>
            </a:r>
          </a:p>
          <a:p>
            <a:endParaRPr lang="nl-NL" dirty="0"/>
          </a:p>
          <a:p>
            <a:r>
              <a:rPr lang="nl-NL" b="1" dirty="0" smtClean="0"/>
              <a:t>De Email-driehoek</a:t>
            </a:r>
          </a:p>
          <a:p>
            <a:pPr marL="68580" indent="0" algn="ctr">
              <a:buNone/>
            </a:pPr>
            <a:r>
              <a:rPr lang="nl-NL" sz="1600" b="1" dirty="0" smtClean="0"/>
              <a:t>Student</a:t>
            </a:r>
          </a:p>
          <a:p>
            <a:pPr marL="68580" indent="0" algn="ctr">
              <a:buNone/>
            </a:pPr>
            <a:r>
              <a:rPr lang="nl-NL" sz="1600" b="1" dirty="0" smtClean="0"/>
              <a:t>Werkgroepleider</a:t>
            </a:r>
          </a:p>
          <a:p>
            <a:pPr marL="68580" indent="0" algn="ctr">
              <a:buNone/>
            </a:pPr>
            <a:r>
              <a:rPr lang="nl-NL" sz="1600" b="1" dirty="0" smtClean="0"/>
              <a:t>Vakdocent</a:t>
            </a:r>
            <a:r>
              <a:rPr lang="nl-NL" dirty="0" smtClean="0"/>
              <a:t> 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739833" y="697019"/>
            <a:ext cx="3304572" cy="2197101"/>
          </a:xfrm>
        </p:spPr>
        <p:txBody>
          <a:bodyPr>
            <a:normAutofit/>
          </a:bodyPr>
          <a:lstStyle/>
          <a:p>
            <a:pPr algn="ctr"/>
            <a:r>
              <a:rPr lang="nl-NL" sz="4000" b="1" dirty="0" smtClean="0">
                <a:solidFill>
                  <a:srgbClr val="7030A0"/>
                </a:solidFill>
              </a:rPr>
              <a:t>4.Hoe vindt  begeleiding plaats?</a:t>
            </a:r>
            <a:endParaRPr lang="nl-NL" sz="4000" b="1" dirty="0">
              <a:solidFill>
                <a:srgbClr val="7030A0"/>
              </a:solidFill>
            </a:endParaRP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half" idx="2"/>
          </p:nvPr>
        </p:nvSpPr>
        <p:spPr>
          <a:xfrm>
            <a:off x="4736592" y="3240350"/>
            <a:ext cx="3298784" cy="2414548"/>
          </a:xfrm>
        </p:spPr>
        <p:txBody>
          <a:bodyPr>
            <a:normAutofit fontScale="92500" lnSpcReduction="10000"/>
          </a:bodyPr>
          <a:lstStyle/>
          <a:p>
            <a:r>
              <a:rPr lang="nl-NL" b="1" dirty="0" smtClean="0"/>
              <a:t>PWS wordt volledig digitaal afgewerkt en stapsgewijs ingeleverd via email</a:t>
            </a:r>
          </a:p>
          <a:p>
            <a:endParaRPr lang="nl-NL" b="1" dirty="0"/>
          </a:p>
          <a:p>
            <a:r>
              <a:rPr lang="nl-NL" b="1" dirty="0" smtClean="0"/>
              <a:t>PWS is daarmee altijd bij de hand, via mailbox</a:t>
            </a:r>
          </a:p>
          <a:p>
            <a:endParaRPr lang="nl-NL" b="1" dirty="0"/>
          </a:p>
          <a:p>
            <a:r>
              <a:rPr lang="nl-NL" b="1" dirty="0" smtClean="0"/>
              <a:t>PWS begeleiding en beoordeling vindt plaatst door 2 docenten (werkgroepleider en vakdocent) 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6138980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555</TotalTime>
  <Words>658</Words>
  <Application>Microsoft Office PowerPoint</Application>
  <PresentationFormat>Diavoorstelling (4:3)</PresentationFormat>
  <Paragraphs>543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 2</vt:lpstr>
      <vt:lpstr>Austin</vt:lpstr>
      <vt:lpstr>idee  vorm  begeleiding     en  beoordeling profielwerkstuk </vt:lpstr>
      <vt:lpstr>Analyse Probleem</vt:lpstr>
      <vt:lpstr>Voorgestelde Oplossing</vt:lpstr>
      <vt:lpstr>1. Voorwaarden onderzoek </vt:lpstr>
      <vt:lpstr>2. Vorm belangrijker dan thema</vt:lpstr>
      <vt:lpstr>Voorgestelde vorm</vt:lpstr>
      <vt:lpstr>Voorwaarden voetnoten</vt:lpstr>
      <vt:lpstr>Student maakt PWS  in 5 stappen, gevolgd,  gecontroleerd en goedgekeurd door  begeleiders</vt:lpstr>
      <vt:lpstr>4.Hoe vindt  begeleiding plaats?</vt:lpstr>
      <vt:lpstr>De werkgroep</vt:lpstr>
      <vt:lpstr>Email-driehoek</vt:lpstr>
      <vt:lpstr>5.Hoe vindt beoordeling plaats?</vt:lpstr>
      <vt:lpstr>PowerPoint-presentatie</vt:lpstr>
      <vt:lpstr>PowerPoint-presentatie</vt:lpstr>
      <vt:lpstr>Einde</vt:lpstr>
    </vt:vector>
  </TitlesOfParts>
  <Company>Four.Inc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(gepaste titel)</dc:title>
  <dc:creator>Erik van Duijn</dc:creator>
  <cp:lastModifiedBy>albert</cp:lastModifiedBy>
  <cp:revision>59</cp:revision>
  <dcterms:created xsi:type="dcterms:W3CDTF">2012-05-10T19:15:47Z</dcterms:created>
  <dcterms:modified xsi:type="dcterms:W3CDTF">2014-11-16T09:08:15Z</dcterms:modified>
</cp:coreProperties>
</file>